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Anton"/>
      <p:regular r:id="rId57"/>
    </p:embeddedFont>
    <p:embeddedFont>
      <p:font typeface="Lato"/>
      <p:regular r:id="rId58"/>
      <p:bold r:id="rId59"/>
      <p:italic r:id="rId60"/>
      <p:boldItalic r:id="rId61"/>
    </p:embeddedFont>
    <p:embeddedFont>
      <p:font typeface="Didact Gothic"/>
      <p:regular r:id="rId62"/>
    </p:embeddedFont>
    <p:embeddedFont>
      <p:font typeface="Helvetica Neue"/>
      <p:regular r:id="rId63"/>
      <p:bold r:id="rId64"/>
      <p:italic r:id="rId65"/>
      <p:boldItalic r:id="rId66"/>
    </p:embeddedFont>
    <p:embeddedFont>
      <p:font typeface="Helvetica Neue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09A80F-69C5-4B3B-B233-D67917B662E5}">
  <a:tblStyle styleId="{A709A80F-69C5-4B3B-B233-D67917B662E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E31F4E1-2763-489D-B124-0D3B9AC0C77D}"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D732C0F-6B41-479D-A184-CA2267677FE1}"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A126488-6DBA-475A-B0F9-B530E45FB328}" styleName="Table_3">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HelveticaNeueLigh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DidactGothic-regular.fntdata"/><Relationship Id="rId61" Type="http://schemas.openxmlformats.org/officeDocument/2006/relationships/font" Target="fonts/Lato-boldItalic.fntdata"/><Relationship Id="rId20" Type="http://schemas.openxmlformats.org/officeDocument/2006/relationships/slide" Target="slides/slide15.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7.xml"/><Relationship Id="rId66" Type="http://schemas.openxmlformats.org/officeDocument/2006/relationships/font" Target="fonts/HelveticaNeue-boldItalic.fntdata"/><Relationship Id="rId21" Type="http://schemas.openxmlformats.org/officeDocument/2006/relationships/slide" Target="slides/slide16.xml"/><Relationship Id="rId65" Type="http://schemas.openxmlformats.org/officeDocument/2006/relationships/font" Target="fonts/HelveticaNeue-italic.fntdata"/><Relationship Id="rId24" Type="http://schemas.openxmlformats.org/officeDocument/2006/relationships/slide" Target="slides/slide19.xml"/><Relationship Id="rId68" Type="http://schemas.openxmlformats.org/officeDocument/2006/relationships/font" Target="fonts/HelveticaNeueLight-bold.fntdata"/><Relationship Id="rId23" Type="http://schemas.openxmlformats.org/officeDocument/2006/relationships/slide" Target="slides/slide18.xml"/><Relationship Id="rId67" Type="http://schemas.openxmlformats.org/officeDocument/2006/relationships/font" Target="fonts/HelveticaNeueLight-regular.fntdata"/><Relationship Id="rId60" Type="http://schemas.openxmlformats.org/officeDocument/2006/relationships/font" Target="fonts/La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Ligh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Anton-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Lato-bold.fntdata"/><Relationship Id="rId14" Type="http://schemas.openxmlformats.org/officeDocument/2006/relationships/slide" Target="slides/slide9.xml"/><Relationship Id="rId58" Type="http://schemas.openxmlformats.org/officeDocument/2006/relationships/font" Target="fonts/La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763a07e9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763a07e9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763a07e9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763a07e9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763a07e9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763a07e9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61c08ee53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1c08ee53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1c08ee53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1c08ee53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1c08ee53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1c08ee53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763a07e9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763a07e9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763a07e9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763a07e9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763a07e9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763a07e9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83719d5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83719d5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5f08a6dd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f08a6dd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Recapitulación.</a:t>
            </a:r>
            <a:r>
              <a:rPr lang="en-GB" sz="1200">
                <a:solidFill>
                  <a:schemeClr val="dk1"/>
                </a:solidFill>
                <a:latin typeface="Lato"/>
                <a:ea typeface="Lato"/>
                <a:cs typeface="Lato"/>
                <a:sym typeface="Lato"/>
              </a:rPr>
              <a:t>Consultar si quedaron dudas de la clase anterior y resolver todas las preguntas que tengan los alumnos salvo que sea algo muy complejo o específico de un alumno. En ese caso, dejarlo para el tiempo de actividad, final de la clase o para resolver luego por los diferentes canales de comunicación.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763a07e9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763a07e9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763a07e9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763a07e9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763a07e9c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763a07e9c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763a07e9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763a07e9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763a07e9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763a07e9c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763a07e9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763a07e9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763a07e9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763a07e9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763a07e9c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763a07e9c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763a07e9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763a07e9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763a07e9c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763a07e9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763a07e9c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763a07e9c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1D1C1D"/>
              </a:solidFill>
              <a:highlight>
                <a:srgbClr val="FFFFFF"/>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1D1C1D"/>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83719d5d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83719d5d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763a07e9c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763a07e9c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763a07e9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763a07e9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763a07e9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763a07e9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763a07e9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763a07e9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83719d5d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83719d5d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61c08ee53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1c08ee53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860e5266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60e5266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61c08ee53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1c08ee53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609a0afe91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609a0afe91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60116bd35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0116bd35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53c8ae26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3c8ae26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53c8ae269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3c8ae269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Siete días para entregarlo a partir de esta fecha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53c8ae269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3c8ae269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53c8ae269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3c8ae269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53c8ae269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3c8ae269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53c8ae269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3c8ae269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0e7732b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90e7732b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8f98c207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f98c207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81579fa7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81579fa7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717ac01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717ac01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Completar el resumen con palabras claves de lo visto.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763a07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763a07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5f1d85afd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f1d85afd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81579fa76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81579fa76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476513863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76513863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1a461f2c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1a461f2c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763a07e9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763a07e9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61c08ee53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1c08ee53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www.nic.ar" TargetMode="External"/><Relationship Id="rId5" Type="http://schemas.openxmlformats.org/officeDocument/2006/relationships/hyperlink" Target="http://www.mercadolibre.com.a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godaddy.com" TargetMode="External"/><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1" Type="http://schemas.openxmlformats.org/officeDocument/2006/relationships/hyperlink" Target="https://www.mesi.com.ar/hosting/web-hosting.php#hosting" TargetMode="External"/><Relationship Id="rId10" Type="http://schemas.openxmlformats.org/officeDocument/2006/relationships/image" Target="../media/image22.png"/><Relationship Id="rId13" Type="http://schemas.openxmlformats.org/officeDocument/2006/relationships/hyperlink" Target="https://latincloud.com/mi-pagina-web/" TargetMode="External"/><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s://www.neolo.com/argentina/web-hosting/" TargetMode="External"/><Relationship Id="rId9" Type="http://schemas.openxmlformats.org/officeDocument/2006/relationships/hyperlink" Target="https://www.towebs.com/argentina/hosting/" TargetMode="External"/><Relationship Id="rId1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hyperlink" Target="https://hostrentable.com/hosting.php#Basicos" TargetMode="External"/><Relationship Id="rId7" Type="http://schemas.openxmlformats.org/officeDocument/2006/relationships/image" Target="../media/image17.png"/><Relationship Id="rId8"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hyperlink" Target="https://ar.000webhost.com/" TargetMode="External"/><Relationship Id="rId5" Type="http://schemas.openxmlformats.org/officeDocument/2006/relationships/hyperlink" Target="https://ar.000webhost.com/" TargetMode="External"/><Relationship Id="rId6"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hyperlink" Target="https://www.000webhost.com/members/website/list" TargetMode="External"/><Relationship Id="rId5"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hyperlink" Target="https://www.000webhost.com/members/website/list" TargetMode="External"/><Relationship Id="rId5"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hyperlink" Target="https://dl2.cdn.filezilla-project.org/client/FileZilla_3.46.3_win32-setup.exe?h=_SyO8spqOYKJ3RWlb_r9kA&amp;x=1578345667" TargetMode="External"/><Relationship Id="rId6" Type="http://schemas.openxmlformats.org/officeDocument/2006/relationships/hyperlink" Target="https://dl1.cdn.filezilla-project.org/client/FileZilla_3.46.3_win64-setup.exe?h=uPueP8uQHOCYpd3FYieJdA&amp;x=1578345716" TargetMode="External"/><Relationship Id="rId7" Type="http://schemas.openxmlformats.org/officeDocument/2006/relationships/hyperlink" Target="https://download.filezilla-project.org/client/FileZilla_3.46.3_macosx-x86_sponsored-setup.dm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35.png"/><Relationship Id="rId5" Type="http://schemas.openxmlformats.org/officeDocument/2006/relationships/hyperlink" Target="https://www.000webhost.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camilasperanza88.github.io/mi_repositori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hyperlink" Target="https://cyberduck.io/" TargetMode="External"/><Relationship Id="rId9" Type="http://schemas.openxmlformats.org/officeDocument/2006/relationships/image" Target="../media/image36.png"/><Relationship Id="rId5" Type="http://schemas.openxmlformats.org/officeDocument/2006/relationships/hyperlink" Target="https://winscp.net/eng/index.php" TargetMode="External"/><Relationship Id="rId6" Type="http://schemas.openxmlformats.org/officeDocument/2006/relationships/hyperlink" Target="https://www.netlify.com" TargetMode="External"/><Relationship Id="rId7" Type="http://schemas.openxmlformats.org/officeDocument/2006/relationships/hyperlink" Target="https://vercel.com" TargetMode="External"/><Relationship Id="rId8"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2.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37.pn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http://www.css-trick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FF00"/>
        </a:solidFill>
      </p:bgPr>
    </p:bg>
    <p:spTree>
      <p:nvGrpSpPr>
        <p:cNvPr id="53" name="Shape 53"/>
        <p:cNvGrpSpPr/>
        <p:nvPr/>
      </p:nvGrpSpPr>
      <p:grpSpPr>
        <a:xfrm>
          <a:off x="0" y="0"/>
          <a:ext cx="0" cy="0"/>
          <a:chOff x="0" y="0"/>
          <a:chExt cx="0" cy="0"/>
        </a:xfrm>
      </p:grpSpPr>
      <p:sp>
        <p:nvSpPr>
          <p:cNvPr id="54" name="Google Shape;54;p13"/>
          <p:cNvSpPr/>
          <p:nvPr/>
        </p:nvSpPr>
        <p:spPr>
          <a:xfrm>
            <a:off x="0" y="4148425"/>
            <a:ext cx="9144000" cy="995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nvSpPr>
        <p:spPr>
          <a:xfrm>
            <a:off x="1420100" y="2048625"/>
            <a:ext cx="6135900" cy="15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Subida al Servidor</a:t>
            </a:r>
            <a:endParaRPr i="1" sz="3600">
              <a:latin typeface="Anton"/>
              <a:ea typeface="Anton"/>
              <a:cs typeface="Anton"/>
              <a:sym typeface="Anton"/>
            </a:endParaRPr>
          </a:p>
        </p:txBody>
      </p:sp>
      <p:sp>
        <p:nvSpPr>
          <p:cNvPr id="56" name="Google Shape;56;p13"/>
          <p:cNvSpPr txBox="1"/>
          <p:nvPr/>
        </p:nvSpPr>
        <p:spPr>
          <a:xfrm>
            <a:off x="2022750" y="1496625"/>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000">
                <a:latin typeface="Didact Gothic"/>
                <a:ea typeface="Didact Gothic"/>
                <a:cs typeface="Didact Gothic"/>
                <a:sym typeface="Didact Gothic"/>
              </a:rPr>
              <a:t>    </a:t>
            </a:r>
            <a:r>
              <a:rPr b="1" lang="en-GB" sz="2000">
                <a:latin typeface="Didact Gothic"/>
                <a:ea typeface="Didact Gothic"/>
                <a:cs typeface="Didact Gothic"/>
                <a:sym typeface="Didact Gothic"/>
              </a:rPr>
              <a:t> Clase 16</a:t>
            </a:r>
            <a:r>
              <a:rPr lang="en-GB" sz="2000">
                <a:latin typeface="Didact Gothic"/>
                <a:ea typeface="Didact Gothic"/>
                <a:cs typeface="Didact Gothic"/>
                <a:sym typeface="Didact Gothic"/>
              </a:rPr>
              <a:t>.  </a:t>
            </a:r>
            <a:r>
              <a:rPr lang="en-GB" sz="2000">
                <a:latin typeface="Didact Gothic"/>
                <a:ea typeface="Didact Gothic"/>
                <a:cs typeface="Didact Gothic"/>
                <a:sym typeface="Didact Gothic"/>
              </a:rPr>
              <a:t>Desarrollo WEB</a:t>
            </a:r>
            <a:endParaRPr>
              <a:latin typeface="Didact Gothic"/>
              <a:ea typeface="Didact Gothic"/>
              <a:cs typeface="Didact Gothic"/>
              <a:sym typeface="Didact Gothic"/>
            </a:endParaRPr>
          </a:p>
        </p:txBody>
      </p:sp>
      <p:sp>
        <p:nvSpPr>
          <p:cNvPr id="57" name="Google Shape;57;p1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pic>
        <p:nvPicPr>
          <p:cNvPr id="58" name="Google Shape;58;p13"/>
          <p:cNvPicPr preferRelativeResize="0"/>
          <p:nvPr/>
        </p:nvPicPr>
        <p:blipFill>
          <a:blip r:embed="rId3">
            <a:alphaModFix/>
          </a:blip>
          <a:stretch>
            <a:fillRect/>
          </a:stretch>
        </p:blipFill>
        <p:spPr>
          <a:xfrm>
            <a:off x="7195700" y="4473090"/>
            <a:ext cx="1500100" cy="418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2" name="Google Shape;142;p22"/>
          <p:cNvSpPr txBox="1"/>
          <p:nvPr/>
        </p:nvSpPr>
        <p:spPr>
          <a:xfrm>
            <a:off x="1011076" y="53885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4000">
                <a:solidFill>
                  <a:schemeClr val="dk1"/>
                </a:solidFill>
                <a:latin typeface="Anton"/>
                <a:ea typeface="Anton"/>
                <a:cs typeface="Anton"/>
                <a:sym typeface="Anton"/>
              </a:rPr>
              <a:t>Registro de Dominios</a:t>
            </a:r>
            <a:endParaRPr i="1" sz="4000">
              <a:solidFill>
                <a:schemeClr val="dk1"/>
              </a:solidFill>
              <a:latin typeface="Anton"/>
              <a:ea typeface="Anton"/>
              <a:cs typeface="Anton"/>
              <a:sym typeface="Anton"/>
            </a:endParaRPr>
          </a:p>
        </p:txBody>
      </p:sp>
      <p:sp>
        <p:nvSpPr>
          <p:cNvPr id="143" name="Google Shape;143;p22"/>
          <p:cNvSpPr txBox="1"/>
          <p:nvPr/>
        </p:nvSpPr>
        <p:spPr>
          <a:xfrm>
            <a:off x="350400" y="1513375"/>
            <a:ext cx="84432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b="1" sz="17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rPr b="1" lang="en-GB" sz="1700">
                <a:solidFill>
                  <a:schemeClr val="dk1"/>
                </a:solidFill>
                <a:latin typeface="Didact Gothic"/>
                <a:ea typeface="Didact Gothic"/>
                <a:cs typeface="Didact Gothic"/>
                <a:sym typeface="Didact Gothic"/>
              </a:rPr>
              <a:t>Registro de dominios en Argentina</a:t>
            </a:r>
            <a:endParaRPr b="1" sz="17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7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rPr lang="en-GB" sz="1700">
                <a:solidFill>
                  <a:schemeClr val="dk1"/>
                </a:solidFill>
                <a:latin typeface="Didact Gothic"/>
                <a:ea typeface="Didact Gothic"/>
                <a:cs typeface="Didact Gothic"/>
                <a:sym typeface="Didact Gothic"/>
              </a:rPr>
              <a:t>La entidad registrante de dominios de internet en Argentina es NIC.AR (</a:t>
            </a:r>
            <a:r>
              <a:rPr lang="en-GB" sz="1700" u="sng">
                <a:solidFill>
                  <a:schemeClr val="hlink"/>
                </a:solidFill>
                <a:latin typeface="Didact Gothic"/>
                <a:ea typeface="Didact Gothic"/>
                <a:cs typeface="Didact Gothic"/>
                <a:sym typeface="Didact Gothic"/>
                <a:hlinkClick r:id="rId4"/>
              </a:rPr>
              <a:t>www.nic.ar</a:t>
            </a:r>
            <a:r>
              <a:rPr lang="en-GB" sz="1700">
                <a:solidFill>
                  <a:schemeClr val="dk1"/>
                </a:solidFill>
                <a:latin typeface="Didact Gothic"/>
                <a:ea typeface="Didact Gothic"/>
                <a:cs typeface="Didact Gothic"/>
                <a:sym typeface="Didact Gothic"/>
              </a:rPr>
              <a:t>).</a:t>
            </a:r>
            <a:endParaRPr sz="17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7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rPr lang="en-GB" sz="1700">
                <a:solidFill>
                  <a:schemeClr val="dk1"/>
                </a:solidFill>
                <a:latin typeface="Didact Gothic"/>
                <a:ea typeface="Didact Gothic"/>
                <a:cs typeface="Didact Gothic"/>
                <a:sym typeface="Didact Gothic"/>
              </a:rPr>
              <a:t>Para registrar un dominio, es necesario ingresar al sitio web, crearse un usuario, consultar por el dominio deseado y luego seguir los pasos para finalizar el registro. Se abona un costo anual. Ej: </a:t>
            </a:r>
            <a:r>
              <a:rPr lang="en-GB" sz="1700" u="sng">
                <a:solidFill>
                  <a:schemeClr val="hlink"/>
                </a:solidFill>
                <a:latin typeface="Didact Gothic"/>
                <a:ea typeface="Didact Gothic"/>
                <a:cs typeface="Didact Gothic"/>
                <a:sym typeface="Didact Gothic"/>
                <a:hlinkClick r:id="rId5"/>
              </a:rPr>
              <a:t>www.mercadolibre.com.ar</a:t>
            </a:r>
            <a:r>
              <a:rPr lang="en-GB" sz="1700">
                <a:solidFill>
                  <a:schemeClr val="dk1"/>
                </a:solidFill>
                <a:latin typeface="Didact Gothic"/>
                <a:ea typeface="Didact Gothic"/>
                <a:cs typeface="Didact Gothic"/>
                <a:sym typeface="Didact Gothic"/>
              </a:rPr>
              <a:t>.</a:t>
            </a:r>
            <a:endParaRPr sz="17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7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rPr b="1" lang="en-GB" sz="2000">
                <a:solidFill>
                  <a:schemeClr val="dk1"/>
                </a:solidFill>
                <a:latin typeface="Didact Gothic"/>
                <a:ea typeface="Didact Gothic"/>
                <a:cs typeface="Didact Gothic"/>
                <a:sym typeface="Didact Gothic"/>
              </a:rPr>
              <a:t>¡Ojo!</a:t>
            </a:r>
            <a:r>
              <a:rPr lang="en-GB" sz="2000">
                <a:solidFill>
                  <a:schemeClr val="dk1"/>
                </a:solidFill>
                <a:latin typeface="Didact Gothic"/>
                <a:ea typeface="Didact Gothic"/>
                <a:cs typeface="Didact Gothic"/>
                <a:sym typeface="Didact Gothic"/>
              </a:rPr>
              <a:t> se necesita clave fiscal 3 de AFIP </a:t>
            </a:r>
            <a:endParaRPr sz="1700">
              <a:solidFill>
                <a:schemeClr val="dk1"/>
              </a:solidFill>
              <a:latin typeface="Didact Gothic"/>
              <a:ea typeface="Didact Gothic"/>
              <a:cs typeface="Didact Gothic"/>
              <a:sym typeface="Didact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3"/>
          <p:cNvPicPr preferRelativeResize="0"/>
          <p:nvPr/>
        </p:nvPicPr>
        <p:blipFill>
          <a:blip r:embed="rId3">
            <a:alphaModFix/>
          </a:blip>
          <a:stretch>
            <a:fillRect/>
          </a:stretch>
        </p:blipFill>
        <p:spPr>
          <a:xfrm>
            <a:off x="1227000" y="1367115"/>
            <a:ext cx="6799941" cy="3471585"/>
          </a:xfrm>
          <a:prstGeom prst="rect">
            <a:avLst/>
          </a:prstGeom>
          <a:noFill/>
          <a:ln>
            <a:noFill/>
          </a:ln>
        </p:spPr>
      </p:pic>
      <p:sp>
        <p:nvSpPr>
          <p:cNvPr id="149" name="Google Shape;149;p23"/>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151" name="Google Shape;151;p23"/>
          <p:cNvSpPr txBox="1"/>
          <p:nvPr/>
        </p:nvSpPr>
        <p:spPr>
          <a:xfrm>
            <a:off x="1011076" y="53885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4000">
                <a:solidFill>
                  <a:schemeClr val="dk1"/>
                </a:solidFill>
                <a:latin typeface="Anton"/>
                <a:ea typeface="Anton"/>
                <a:cs typeface="Anton"/>
                <a:sym typeface="Anton"/>
              </a:rPr>
              <a:t>Registro de Dominios</a:t>
            </a:r>
            <a:endParaRPr i="1" sz="4000">
              <a:solidFill>
                <a:schemeClr val="dk1"/>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57" name="Google Shape;157;p24"/>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DOMINIO NORTEAMERICANO</a:t>
            </a:r>
            <a:endParaRPr sz="3800">
              <a:solidFill>
                <a:schemeClr val="dk1"/>
              </a:solidFill>
              <a:latin typeface="Anton"/>
              <a:ea typeface="Anton"/>
              <a:cs typeface="Anton"/>
              <a:sym typeface="Anton"/>
            </a:endParaRPr>
          </a:p>
        </p:txBody>
      </p:sp>
      <p:sp>
        <p:nvSpPr>
          <p:cNvPr id="159" name="Google Shape;159;p24"/>
          <p:cNvSpPr txBox="1"/>
          <p:nvPr/>
        </p:nvSpPr>
        <p:spPr>
          <a:xfrm>
            <a:off x="5808550" y="1840575"/>
            <a:ext cx="2946000" cy="532200"/>
          </a:xfrm>
          <a:prstGeom prst="rect">
            <a:avLst/>
          </a:prstGeom>
          <a:solidFill>
            <a:srgbClr val="CC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u="sng">
                <a:solidFill>
                  <a:srgbClr val="0000FF"/>
                </a:solidFill>
                <a:latin typeface="Didact Gothic"/>
                <a:ea typeface="Didact Gothic"/>
                <a:cs typeface="Didact Gothic"/>
                <a:sym typeface="Didact Gothic"/>
                <a:hlinkClick r:id="rId4">
                  <a:extLst>
                    <a:ext uri="{A12FA001-AC4F-418D-AE19-62706E023703}">
                      <ahyp:hlinkClr val="tx"/>
                    </a:ext>
                  </a:extLst>
                </a:hlinkClick>
              </a:rPr>
              <a:t>http://godaddy.com</a:t>
            </a:r>
            <a:endParaRPr b="1" sz="1800">
              <a:solidFill>
                <a:srgbClr val="0000FF"/>
              </a:solidFill>
              <a:latin typeface="Didact Gothic"/>
              <a:ea typeface="Didact Gothic"/>
              <a:cs typeface="Didact Gothic"/>
              <a:sym typeface="Didact Gothic"/>
            </a:endParaRPr>
          </a:p>
        </p:txBody>
      </p:sp>
      <p:sp>
        <p:nvSpPr>
          <p:cNvPr id="160" name="Google Shape;160;p24"/>
          <p:cNvSpPr txBox="1"/>
          <p:nvPr/>
        </p:nvSpPr>
        <p:spPr>
          <a:xfrm>
            <a:off x="5603100" y="2714925"/>
            <a:ext cx="3359100" cy="141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Didact Gothic"/>
                <a:ea typeface="Didact Gothic"/>
                <a:cs typeface="Didact Gothic"/>
                <a:sym typeface="Didact Gothic"/>
              </a:rPr>
              <a:t>Muy popular a la hora de registrar .com, más fácil que el trámite con nic.ar</a:t>
            </a:r>
            <a:endParaRPr sz="18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a:latin typeface="Didact Gothic"/>
                <a:ea typeface="Didact Gothic"/>
                <a:cs typeface="Didact Gothic"/>
                <a:sym typeface="Didact Gothic"/>
              </a:rPr>
              <a:t>Depende de la cotización del dólar, y</a:t>
            </a:r>
            <a:r>
              <a:rPr lang="en-GB">
                <a:latin typeface="Didact Gothic"/>
                <a:ea typeface="Didact Gothic"/>
                <a:cs typeface="Didact Gothic"/>
                <a:sym typeface="Didact Gothic"/>
              </a:rPr>
              <a:t>, puede ser más caro</a:t>
            </a:r>
            <a:endParaRPr>
              <a:latin typeface="Didact Gothic"/>
              <a:ea typeface="Didact Gothic"/>
              <a:cs typeface="Didact Gothic"/>
              <a:sym typeface="Didact Gothic"/>
            </a:endParaRPr>
          </a:p>
        </p:txBody>
      </p:sp>
      <p:pic>
        <p:nvPicPr>
          <p:cNvPr id="161" name="Google Shape;161;p24"/>
          <p:cNvPicPr preferRelativeResize="0"/>
          <p:nvPr/>
        </p:nvPicPr>
        <p:blipFill>
          <a:blip r:embed="rId5">
            <a:alphaModFix/>
          </a:blip>
          <a:stretch>
            <a:fillRect/>
          </a:stretch>
        </p:blipFill>
        <p:spPr>
          <a:xfrm>
            <a:off x="726050" y="1519526"/>
            <a:ext cx="4800851" cy="33406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5" name="Shape 165"/>
        <p:cNvGrpSpPr/>
        <p:nvPr/>
      </p:nvGrpSpPr>
      <p:grpSpPr>
        <a:xfrm>
          <a:off x="0" y="0"/>
          <a:ext cx="0" cy="0"/>
          <a:chOff x="0" y="0"/>
          <a:chExt cx="0" cy="0"/>
        </a:xfrm>
      </p:grpSpPr>
      <p:pic>
        <p:nvPicPr>
          <p:cNvPr id="166" name="Google Shape;166;p25"/>
          <p:cNvPicPr preferRelativeResize="0"/>
          <p:nvPr/>
        </p:nvPicPr>
        <p:blipFill>
          <a:blip r:embed="rId3">
            <a:alphaModFix/>
          </a:blip>
          <a:stretch>
            <a:fillRect/>
          </a:stretch>
        </p:blipFill>
        <p:spPr>
          <a:xfrm>
            <a:off x="0" y="0"/>
            <a:ext cx="9143976" cy="5143500"/>
          </a:xfrm>
          <a:prstGeom prst="rect">
            <a:avLst/>
          </a:prstGeom>
          <a:noFill/>
          <a:ln>
            <a:noFill/>
          </a:ln>
        </p:spPr>
      </p:pic>
      <p:sp>
        <p:nvSpPr>
          <p:cNvPr id="167" name="Google Shape;167;p25"/>
          <p:cNvSpPr txBox="1"/>
          <p:nvPr/>
        </p:nvSpPr>
        <p:spPr>
          <a:xfrm>
            <a:off x="1547838" y="1734450"/>
            <a:ext cx="60483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n-GB" sz="3600">
                <a:solidFill>
                  <a:schemeClr val="dk1"/>
                </a:solidFill>
                <a:highlight>
                  <a:srgbClr val="3DFFBC"/>
                </a:highlight>
                <a:latin typeface="Anton"/>
                <a:ea typeface="Anton"/>
                <a:cs typeface="Anton"/>
                <a:sym typeface="Anton"/>
              </a:rPr>
              <a:t>HOSTING </a:t>
            </a:r>
            <a:endParaRPr i="1" sz="3600">
              <a:highlight>
                <a:srgbClr val="3DFFBC"/>
              </a:highlight>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4" name="Google Shape;174;p26"/>
          <p:cNvSpPr txBox="1"/>
          <p:nvPr/>
        </p:nvSpPr>
        <p:spPr>
          <a:xfrm>
            <a:off x="1159025" y="1236650"/>
            <a:ext cx="7070700" cy="306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Didact Gothic"/>
                <a:ea typeface="Didact Gothic"/>
                <a:cs typeface="Didact Gothic"/>
                <a:sym typeface="Didact Gothic"/>
              </a:rPr>
              <a:t>Es necesario contratar un servicio de hosting que cubra con los requerimientos de nuestra web. </a:t>
            </a:r>
            <a:r>
              <a:rPr b="1" lang="en-GB" sz="2000">
                <a:solidFill>
                  <a:schemeClr val="dk1"/>
                </a:solidFill>
                <a:latin typeface="Didact Gothic"/>
                <a:ea typeface="Didact Gothic"/>
                <a:cs typeface="Didact Gothic"/>
                <a:sym typeface="Didact Gothic"/>
              </a:rPr>
              <a:t>Los servidores son empresas que almacenan computadoras con discos rígidos (en donde son alojados los sitios web), y cada una está equipada con distinto hardware.</a:t>
            </a:r>
            <a:endParaRPr sz="2000">
              <a:solidFill>
                <a:schemeClr val="dk1"/>
              </a:solidFill>
              <a:latin typeface="Didact Gothic"/>
              <a:ea typeface="Didact Gothic"/>
              <a:cs typeface="Didact Gothic"/>
              <a:sym typeface="Didact Gothic"/>
            </a:endParaRPr>
          </a:p>
        </p:txBody>
      </p:sp>
      <p:sp>
        <p:nvSpPr>
          <p:cNvPr id="175" name="Google Shape;175;p26"/>
          <p:cNvSpPr txBox="1"/>
          <p:nvPr/>
        </p:nvSpPr>
        <p:spPr>
          <a:xfrm>
            <a:off x="1011076" y="53885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3800">
                <a:solidFill>
                  <a:schemeClr val="dk1"/>
                </a:solidFill>
                <a:latin typeface="Anton"/>
                <a:ea typeface="Anton"/>
                <a:cs typeface="Anton"/>
                <a:sym typeface="Anton"/>
              </a:rPr>
              <a:t>Planes de Hosting</a:t>
            </a:r>
            <a:endParaRPr i="1" sz="3800">
              <a:solidFill>
                <a:schemeClr val="dk1"/>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82" name="Google Shape;182;p27"/>
          <p:cNvSpPr txBox="1"/>
          <p:nvPr/>
        </p:nvSpPr>
        <p:spPr>
          <a:xfrm>
            <a:off x="481575" y="1858900"/>
            <a:ext cx="8385900" cy="3065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chemeClr val="dk1"/>
                </a:solidFill>
                <a:latin typeface="Didact Gothic"/>
                <a:ea typeface="Didact Gothic"/>
                <a:cs typeface="Didact Gothic"/>
                <a:sym typeface="Didact Gothic"/>
              </a:rPr>
              <a:t>Una vez que </a:t>
            </a:r>
            <a:r>
              <a:rPr b="1" lang="en-GB" sz="1800">
                <a:solidFill>
                  <a:schemeClr val="dk1"/>
                </a:solidFill>
                <a:latin typeface="Didact Gothic"/>
                <a:ea typeface="Didact Gothic"/>
                <a:cs typeface="Didact Gothic"/>
                <a:sym typeface="Didact Gothic"/>
              </a:rPr>
              <a:t>elegimos el plan </a:t>
            </a:r>
            <a:r>
              <a:rPr lang="en-GB" sz="1800">
                <a:solidFill>
                  <a:schemeClr val="dk1"/>
                </a:solidFill>
                <a:latin typeface="Didact Gothic"/>
                <a:ea typeface="Didact Gothic"/>
                <a:cs typeface="Didact Gothic"/>
                <a:sym typeface="Didact Gothic"/>
              </a:rPr>
              <a:t>adecuado para nuestro sitio web recibiremos toda la información necesaria para poder </a:t>
            </a:r>
            <a:r>
              <a:rPr b="1" lang="en-GB" sz="1800">
                <a:solidFill>
                  <a:schemeClr val="dk1"/>
                </a:solidFill>
                <a:latin typeface="Didact Gothic"/>
                <a:ea typeface="Didact Gothic"/>
                <a:cs typeface="Didact Gothic"/>
                <a:sym typeface="Didact Gothic"/>
              </a:rPr>
              <a:t>subir los archivos al servidor </a:t>
            </a:r>
            <a:r>
              <a:rPr lang="en-GB" sz="1800">
                <a:solidFill>
                  <a:schemeClr val="dk1"/>
                </a:solidFill>
                <a:latin typeface="Didact Gothic"/>
                <a:ea typeface="Didact Gothic"/>
                <a:cs typeface="Didact Gothic"/>
                <a:sym typeface="Didact Gothic"/>
              </a:rPr>
              <a:t>y </a:t>
            </a:r>
            <a:r>
              <a:rPr lang="en-GB" sz="1800">
                <a:solidFill>
                  <a:schemeClr val="dk1"/>
                </a:solidFill>
                <a:latin typeface="Didact Gothic"/>
                <a:ea typeface="Didact Gothic"/>
                <a:cs typeface="Didact Gothic"/>
                <a:sym typeface="Didact Gothic"/>
              </a:rPr>
              <a:t>finalmente  </a:t>
            </a:r>
            <a:r>
              <a:rPr b="1" lang="en-GB" sz="1800">
                <a:solidFill>
                  <a:schemeClr val="dk1"/>
                </a:solidFill>
                <a:latin typeface="Didact Gothic"/>
                <a:ea typeface="Didact Gothic"/>
                <a:cs typeface="Didact Gothic"/>
                <a:sym typeface="Didact Gothic"/>
              </a:rPr>
              <a:t>visualizar nuestra web </a:t>
            </a:r>
            <a:r>
              <a:rPr lang="en-GB" sz="1800">
                <a:solidFill>
                  <a:schemeClr val="dk1"/>
                </a:solidFill>
                <a:latin typeface="Didact Gothic"/>
                <a:ea typeface="Didact Gothic"/>
                <a:cs typeface="Didact Gothic"/>
                <a:sym typeface="Didact Gothic"/>
              </a:rPr>
              <a:t>online.</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rPr lang="en-GB" sz="1800">
                <a:solidFill>
                  <a:schemeClr val="dk1"/>
                </a:solidFill>
                <a:latin typeface="Didact Gothic"/>
                <a:ea typeface="Didact Gothic"/>
                <a:cs typeface="Didact Gothic"/>
                <a:sym typeface="Didact Gothic"/>
              </a:rPr>
              <a:t>Para elegir correctamente el plan </a:t>
            </a:r>
            <a:r>
              <a:rPr b="1" lang="en-GB" sz="1800">
                <a:solidFill>
                  <a:schemeClr val="dk1"/>
                </a:solidFill>
                <a:latin typeface="Didact Gothic"/>
                <a:ea typeface="Didact Gothic"/>
                <a:cs typeface="Didact Gothic"/>
                <a:sym typeface="Didact Gothic"/>
              </a:rPr>
              <a:t>podemos asesorarnos </a:t>
            </a:r>
            <a:r>
              <a:rPr lang="en-GB" sz="1800">
                <a:solidFill>
                  <a:schemeClr val="dk1"/>
                </a:solidFill>
                <a:latin typeface="Didact Gothic"/>
                <a:ea typeface="Didact Gothic"/>
                <a:cs typeface="Didact Gothic"/>
                <a:sym typeface="Didact Gothic"/>
              </a:rPr>
              <a:t>con el soporte técnico del hosting, que nos pedirá una serie de datos referidos a nuestro sistema web para poder darnos su opinión.</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183" name="Google Shape;183;p27"/>
          <p:cNvSpPr txBox="1"/>
          <p:nvPr/>
        </p:nvSpPr>
        <p:spPr>
          <a:xfrm>
            <a:off x="1011076" y="53885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3000">
                <a:solidFill>
                  <a:schemeClr val="dk1"/>
                </a:solidFill>
                <a:latin typeface="Anton"/>
                <a:ea typeface="Anton"/>
                <a:cs typeface="Anton"/>
                <a:sym typeface="Anton"/>
              </a:rPr>
              <a:t>Alojar sitio web en el servidor contratado</a:t>
            </a:r>
            <a:endParaRPr i="1" sz="3000">
              <a:solidFill>
                <a:schemeClr val="dk1"/>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89" name="Google Shape;189;p28"/>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A</a:t>
            </a:r>
            <a:r>
              <a:rPr lang="en-GB" sz="3800">
                <a:solidFill>
                  <a:schemeClr val="dk1"/>
                </a:solidFill>
                <a:latin typeface="Anton"/>
                <a:ea typeface="Anton"/>
                <a:cs typeface="Anton"/>
                <a:sym typeface="Anton"/>
              </a:rPr>
              <a:t>lgunas opciones</a:t>
            </a:r>
            <a:endParaRPr sz="3800">
              <a:solidFill>
                <a:schemeClr val="dk1"/>
              </a:solidFill>
              <a:latin typeface="Anton"/>
              <a:ea typeface="Anton"/>
              <a:cs typeface="Anton"/>
              <a:sym typeface="Anton"/>
            </a:endParaRPr>
          </a:p>
        </p:txBody>
      </p:sp>
      <p:sp>
        <p:nvSpPr>
          <p:cNvPr id="191" name="Google Shape;191;p28"/>
          <p:cNvSpPr txBox="1"/>
          <p:nvPr/>
        </p:nvSpPr>
        <p:spPr>
          <a:xfrm>
            <a:off x="6003425" y="1606302"/>
            <a:ext cx="3073800" cy="25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Didact Gothic"/>
                <a:ea typeface="Didact Gothic"/>
                <a:cs typeface="Didact Gothic"/>
                <a:sym typeface="Didact Gothic"/>
              </a:rPr>
              <a:t>Los costos son muy variables según los requisitos: desde muy bajos hasta requisitos más exigentes.</a:t>
            </a:r>
            <a:endParaRPr sz="2400">
              <a:latin typeface="Didact Gothic"/>
              <a:ea typeface="Didact Gothic"/>
              <a:cs typeface="Didact Gothic"/>
              <a:sym typeface="Didact Gothic"/>
            </a:endParaRPr>
          </a:p>
        </p:txBody>
      </p:sp>
      <p:pic>
        <p:nvPicPr>
          <p:cNvPr id="192" name="Google Shape;192;p28">
            <a:hlinkClick r:id="rId4"/>
          </p:cNvPr>
          <p:cNvPicPr preferRelativeResize="0"/>
          <p:nvPr/>
        </p:nvPicPr>
        <p:blipFill>
          <a:blip r:embed="rId5">
            <a:alphaModFix/>
          </a:blip>
          <a:stretch>
            <a:fillRect/>
          </a:stretch>
        </p:blipFill>
        <p:spPr>
          <a:xfrm>
            <a:off x="409250" y="1479213"/>
            <a:ext cx="2440025" cy="858525"/>
          </a:xfrm>
          <a:prstGeom prst="rect">
            <a:avLst/>
          </a:prstGeom>
          <a:noFill/>
          <a:ln>
            <a:noFill/>
          </a:ln>
        </p:spPr>
      </p:pic>
      <p:pic>
        <p:nvPicPr>
          <p:cNvPr id="193" name="Google Shape;193;p28">
            <a:hlinkClick r:id="rId6"/>
          </p:cNvPr>
          <p:cNvPicPr preferRelativeResize="0"/>
          <p:nvPr/>
        </p:nvPicPr>
        <p:blipFill>
          <a:blip r:embed="rId7">
            <a:alphaModFix/>
          </a:blip>
          <a:stretch>
            <a:fillRect/>
          </a:stretch>
        </p:blipFill>
        <p:spPr>
          <a:xfrm>
            <a:off x="3218562" y="1516937"/>
            <a:ext cx="2687556" cy="858525"/>
          </a:xfrm>
          <a:prstGeom prst="rect">
            <a:avLst/>
          </a:prstGeom>
          <a:noFill/>
          <a:ln>
            <a:noFill/>
          </a:ln>
        </p:spPr>
      </p:pic>
      <p:pic>
        <p:nvPicPr>
          <p:cNvPr id="194" name="Google Shape;194;p28"/>
          <p:cNvPicPr preferRelativeResize="0"/>
          <p:nvPr/>
        </p:nvPicPr>
        <p:blipFill>
          <a:blip r:embed="rId8">
            <a:alphaModFix/>
          </a:blip>
          <a:stretch>
            <a:fillRect/>
          </a:stretch>
        </p:blipFill>
        <p:spPr>
          <a:xfrm>
            <a:off x="3294463" y="2615849"/>
            <a:ext cx="2535779" cy="646375"/>
          </a:xfrm>
          <a:prstGeom prst="rect">
            <a:avLst/>
          </a:prstGeom>
          <a:noFill/>
          <a:ln>
            <a:noFill/>
          </a:ln>
        </p:spPr>
      </p:pic>
      <p:pic>
        <p:nvPicPr>
          <p:cNvPr id="195" name="Google Shape;195;p28">
            <a:hlinkClick r:id="rId9"/>
          </p:cNvPr>
          <p:cNvPicPr preferRelativeResize="0"/>
          <p:nvPr/>
        </p:nvPicPr>
        <p:blipFill>
          <a:blip r:embed="rId10">
            <a:alphaModFix/>
          </a:blip>
          <a:stretch>
            <a:fillRect/>
          </a:stretch>
        </p:blipFill>
        <p:spPr>
          <a:xfrm>
            <a:off x="440650" y="3662011"/>
            <a:ext cx="2377215" cy="798900"/>
          </a:xfrm>
          <a:prstGeom prst="rect">
            <a:avLst/>
          </a:prstGeom>
          <a:noFill/>
          <a:ln>
            <a:noFill/>
          </a:ln>
        </p:spPr>
      </p:pic>
      <p:pic>
        <p:nvPicPr>
          <p:cNvPr id="196" name="Google Shape;196;p28">
            <a:hlinkClick r:id="rId11"/>
          </p:cNvPr>
          <p:cNvPicPr preferRelativeResize="0"/>
          <p:nvPr/>
        </p:nvPicPr>
        <p:blipFill>
          <a:blip r:embed="rId12">
            <a:alphaModFix/>
          </a:blip>
          <a:stretch>
            <a:fillRect/>
          </a:stretch>
        </p:blipFill>
        <p:spPr>
          <a:xfrm>
            <a:off x="3313175" y="3575400"/>
            <a:ext cx="2498361" cy="972125"/>
          </a:xfrm>
          <a:prstGeom prst="rect">
            <a:avLst/>
          </a:prstGeom>
          <a:noFill/>
          <a:ln>
            <a:noFill/>
          </a:ln>
        </p:spPr>
      </p:pic>
      <p:pic>
        <p:nvPicPr>
          <p:cNvPr id="197" name="Google Shape;197;p28">
            <a:hlinkClick r:id="rId13"/>
          </p:cNvPr>
          <p:cNvPicPr preferRelativeResize="0"/>
          <p:nvPr/>
        </p:nvPicPr>
        <p:blipFill>
          <a:blip r:embed="rId14">
            <a:alphaModFix/>
          </a:blip>
          <a:stretch>
            <a:fillRect/>
          </a:stretch>
        </p:blipFill>
        <p:spPr>
          <a:xfrm>
            <a:off x="516750" y="2590141"/>
            <a:ext cx="2225019" cy="697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3" name="Google Shape;203;p29"/>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¿Por qué tanta diferencia de precios?</a:t>
            </a:r>
            <a:endParaRPr sz="3800">
              <a:solidFill>
                <a:schemeClr val="dk1"/>
              </a:solidFill>
              <a:latin typeface="Anton"/>
              <a:ea typeface="Anton"/>
              <a:cs typeface="Anton"/>
              <a:sym typeface="Anton"/>
            </a:endParaRPr>
          </a:p>
        </p:txBody>
      </p:sp>
      <p:sp>
        <p:nvSpPr>
          <p:cNvPr id="205" name="Google Shape;205;p29"/>
          <p:cNvSpPr txBox="1"/>
          <p:nvPr/>
        </p:nvSpPr>
        <p:spPr>
          <a:xfrm>
            <a:off x="399275" y="1474750"/>
            <a:ext cx="64143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600">
                <a:latin typeface="Didact Gothic"/>
                <a:ea typeface="Didact Gothic"/>
                <a:cs typeface="Didact Gothic"/>
                <a:sym typeface="Didact Gothic"/>
              </a:rPr>
              <a:t>Utilicemos la metáfora de la casa para comprender las alternativas:</a:t>
            </a:r>
            <a:endParaRPr b="1" sz="1600">
              <a:latin typeface="Didact Gothic"/>
              <a:ea typeface="Didact Gothic"/>
              <a:cs typeface="Didact Gothic"/>
              <a:sym typeface="Didact Gothic"/>
            </a:endParaRPr>
          </a:p>
          <a:p>
            <a:pPr indent="-330200" lvl="0" marL="457200" rtl="0" algn="l">
              <a:lnSpc>
                <a:spcPct val="115000"/>
              </a:lnSpc>
              <a:spcBef>
                <a:spcPts val="1300"/>
              </a:spcBef>
              <a:spcAft>
                <a:spcPts val="0"/>
              </a:spcAft>
              <a:buSzPts val="1600"/>
              <a:buFont typeface="Lato"/>
              <a:buChar char="●"/>
            </a:pPr>
            <a:r>
              <a:rPr b="1" lang="en-GB" sz="1600">
                <a:latin typeface="Didact Gothic"/>
                <a:ea typeface="Didact Gothic"/>
                <a:cs typeface="Didact Gothic"/>
                <a:sym typeface="Didact Gothic"/>
              </a:rPr>
              <a:t>Hosting común</a:t>
            </a:r>
            <a:r>
              <a:rPr lang="en-GB" sz="1600">
                <a:latin typeface="Didact Gothic"/>
                <a:ea typeface="Didact Gothic"/>
                <a:cs typeface="Didact Gothic"/>
                <a:sym typeface="Didact Gothic"/>
              </a:rPr>
              <a:t> → El Servidor Compartido es como si te alojas en un casa con una familia, posees una habitación, pero compartes el baño, la cocina, etc. </a:t>
            </a:r>
            <a:r>
              <a:rPr i="1" lang="en-GB" sz="1600">
                <a:latin typeface="Didact Gothic"/>
                <a:ea typeface="Didact Gothic"/>
                <a:cs typeface="Didact Gothic"/>
                <a:sym typeface="Didact Gothic"/>
              </a:rPr>
              <a:t>(sitios con poco tráfico)</a:t>
            </a:r>
            <a:br>
              <a:rPr i="1" lang="en-GB" sz="1600">
                <a:latin typeface="Didact Gothic"/>
                <a:ea typeface="Didact Gothic"/>
                <a:cs typeface="Didact Gothic"/>
                <a:sym typeface="Didact Gothic"/>
              </a:rPr>
            </a:br>
            <a:endParaRPr i="1" sz="1600">
              <a:latin typeface="Didact Gothic"/>
              <a:ea typeface="Didact Gothic"/>
              <a:cs typeface="Didact Gothic"/>
              <a:sym typeface="Didact Gothic"/>
            </a:endParaRPr>
          </a:p>
          <a:p>
            <a:pPr indent="-330200" lvl="0" marL="457200" rtl="0" algn="l">
              <a:lnSpc>
                <a:spcPct val="115000"/>
              </a:lnSpc>
              <a:spcBef>
                <a:spcPts val="0"/>
              </a:spcBef>
              <a:spcAft>
                <a:spcPts val="0"/>
              </a:spcAft>
              <a:buSzPts val="1600"/>
              <a:buFont typeface="Lato"/>
              <a:buChar char="●"/>
            </a:pPr>
            <a:r>
              <a:rPr b="1" lang="en-GB" sz="1600">
                <a:latin typeface="Didact Gothic"/>
                <a:ea typeface="Didact Gothic"/>
                <a:cs typeface="Didact Gothic"/>
                <a:sym typeface="Didact Gothic"/>
              </a:rPr>
              <a:t>Servidor VPS</a:t>
            </a:r>
            <a:r>
              <a:rPr lang="en-GB" sz="1600">
                <a:latin typeface="Didact Gothic"/>
                <a:ea typeface="Didact Gothic"/>
                <a:cs typeface="Didact Gothic"/>
                <a:sym typeface="Didact Gothic"/>
              </a:rPr>
              <a:t> →  vivis en la misma casa, pero la habitación es más grande, incluso posee baño propio, tenes un microondas para calentar la comida y un buen cerrojo en la puerta de la habitación.</a:t>
            </a:r>
            <a:r>
              <a:rPr i="1" lang="en-GB" sz="1600">
                <a:latin typeface="Didact Gothic"/>
                <a:ea typeface="Didact Gothic"/>
                <a:cs typeface="Didact Gothic"/>
                <a:sym typeface="Didact Gothic"/>
              </a:rPr>
              <a:t> (tráfico moderado)</a:t>
            </a:r>
            <a:br>
              <a:rPr i="1" lang="en-GB" sz="1600">
                <a:latin typeface="Didact Gothic"/>
                <a:ea typeface="Didact Gothic"/>
                <a:cs typeface="Didact Gothic"/>
                <a:sym typeface="Didact Gothic"/>
              </a:rPr>
            </a:br>
            <a:endParaRPr i="1" sz="1600">
              <a:latin typeface="Didact Gothic"/>
              <a:ea typeface="Didact Gothic"/>
              <a:cs typeface="Didact Gothic"/>
              <a:sym typeface="Didact Gothic"/>
            </a:endParaRPr>
          </a:p>
          <a:p>
            <a:pPr indent="-330200" lvl="0" marL="457200" rtl="0" algn="l">
              <a:lnSpc>
                <a:spcPct val="115000"/>
              </a:lnSpc>
              <a:spcBef>
                <a:spcPts val="0"/>
              </a:spcBef>
              <a:spcAft>
                <a:spcPts val="0"/>
              </a:spcAft>
              <a:buSzPts val="1600"/>
              <a:buFont typeface="Lato"/>
              <a:buChar char="●"/>
            </a:pPr>
            <a:r>
              <a:rPr b="1" lang="en-GB" sz="1600">
                <a:latin typeface="Didact Gothic"/>
                <a:ea typeface="Didact Gothic"/>
                <a:cs typeface="Didact Gothic"/>
                <a:sym typeface="Didact Gothic"/>
              </a:rPr>
              <a:t>Servidor Dedicado</a:t>
            </a:r>
            <a:r>
              <a:rPr lang="en-GB" sz="1600">
                <a:latin typeface="Didact Gothic"/>
                <a:ea typeface="Didact Gothic"/>
                <a:cs typeface="Didact Gothic"/>
                <a:sym typeface="Didact Gothic"/>
              </a:rPr>
              <a:t> → sos el dueño de la casa y no la compartes con nadie, o en todo caso lo decidís vos. </a:t>
            </a:r>
            <a:r>
              <a:rPr i="1" lang="en-GB" sz="1600">
                <a:latin typeface="Didact Gothic"/>
                <a:ea typeface="Didact Gothic"/>
                <a:cs typeface="Didact Gothic"/>
                <a:sym typeface="Didact Gothic"/>
              </a:rPr>
              <a:t>(mucho tráfico)</a:t>
            </a:r>
            <a:endParaRPr i="1" sz="1600">
              <a:latin typeface="Didact Gothic"/>
              <a:ea typeface="Didact Gothic"/>
              <a:cs typeface="Didact Gothic"/>
              <a:sym typeface="Didact Gothic"/>
            </a:endParaRPr>
          </a:p>
        </p:txBody>
      </p:sp>
      <p:sp>
        <p:nvSpPr>
          <p:cNvPr id="206" name="Google Shape;206;p29"/>
          <p:cNvSpPr txBox="1"/>
          <p:nvPr/>
        </p:nvSpPr>
        <p:spPr>
          <a:xfrm>
            <a:off x="6915249" y="1765299"/>
            <a:ext cx="2079300" cy="287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GB" sz="1500">
                <a:latin typeface="Didact Gothic"/>
                <a:ea typeface="Didact Gothic"/>
                <a:cs typeface="Didact Gothic"/>
                <a:sym typeface="Didact Gothic"/>
              </a:rPr>
              <a:t>Tu</a:t>
            </a:r>
            <a:r>
              <a:rPr lang="en-GB" sz="1500">
                <a:latin typeface="Didact Gothic"/>
                <a:ea typeface="Didact Gothic"/>
                <a:cs typeface="Didact Gothic"/>
                <a:sym typeface="Didact Gothic"/>
              </a:rPr>
              <a:t>: Cliente</a:t>
            </a:r>
            <a:endParaRPr sz="1500">
              <a:latin typeface="Didact Gothic"/>
              <a:ea typeface="Didact Gothic"/>
              <a:cs typeface="Didact Gothic"/>
              <a:sym typeface="Didact Gothic"/>
            </a:endParaRPr>
          </a:p>
          <a:p>
            <a:pPr indent="0" lvl="0" marL="0" rtl="0" algn="l">
              <a:lnSpc>
                <a:spcPct val="115000"/>
              </a:lnSpc>
              <a:spcBef>
                <a:spcPts val="0"/>
              </a:spcBef>
              <a:spcAft>
                <a:spcPts val="0"/>
              </a:spcAft>
              <a:buClr>
                <a:srgbClr val="000000"/>
              </a:buClr>
              <a:buSzPts val="1100"/>
              <a:buFont typeface="Arial"/>
              <a:buNone/>
            </a:pPr>
            <a:r>
              <a:rPr b="1" lang="en-GB" sz="1500">
                <a:latin typeface="Didact Gothic"/>
                <a:ea typeface="Didact Gothic"/>
                <a:cs typeface="Didact Gothic"/>
                <a:sym typeface="Didact Gothic"/>
              </a:rPr>
              <a:t>Habitación</a:t>
            </a:r>
            <a:r>
              <a:rPr lang="en-GB" sz="1500">
                <a:latin typeface="Didact Gothic"/>
                <a:ea typeface="Didact Gothic"/>
                <a:cs typeface="Didact Gothic"/>
                <a:sym typeface="Didact Gothic"/>
              </a:rPr>
              <a:t>: Espacio Web</a:t>
            </a:r>
            <a:endParaRPr sz="1500">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Didact Gothic"/>
                <a:ea typeface="Didact Gothic"/>
                <a:cs typeface="Didact Gothic"/>
                <a:sym typeface="Didact Gothic"/>
              </a:rPr>
              <a:t>Baño</a:t>
            </a:r>
            <a:r>
              <a:rPr lang="en-GB" sz="1500">
                <a:solidFill>
                  <a:schemeClr val="dk1"/>
                </a:solidFill>
                <a:latin typeface="Didact Gothic"/>
                <a:ea typeface="Didact Gothic"/>
                <a:cs typeface="Didact Gothic"/>
                <a:sym typeface="Didact Gothic"/>
              </a:rPr>
              <a:t>: Procesador</a:t>
            </a:r>
            <a:endParaRPr sz="15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Didact Gothic"/>
                <a:ea typeface="Didact Gothic"/>
                <a:cs typeface="Didact Gothic"/>
                <a:sym typeface="Didact Gothic"/>
              </a:rPr>
              <a:t>Cocina</a:t>
            </a:r>
            <a:r>
              <a:rPr lang="en-GB" sz="1500">
                <a:solidFill>
                  <a:schemeClr val="dk1"/>
                </a:solidFill>
                <a:latin typeface="Didact Gothic"/>
                <a:ea typeface="Didact Gothic"/>
                <a:cs typeface="Didact Gothic"/>
                <a:sym typeface="Didact Gothic"/>
              </a:rPr>
              <a:t>: RAM</a:t>
            </a:r>
            <a:endParaRPr sz="15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Didact Gothic"/>
                <a:ea typeface="Didact Gothic"/>
                <a:cs typeface="Didact Gothic"/>
                <a:sym typeface="Didact Gothic"/>
              </a:rPr>
              <a:t>Cerrojo</a:t>
            </a:r>
            <a:r>
              <a:rPr lang="en-GB" sz="1500">
                <a:solidFill>
                  <a:schemeClr val="dk1"/>
                </a:solidFill>
                <a:latin typeface="Didact Gothic"/>
                <a:ea typeface="Didact Gothic"/>
                <a:cs typeface="Didact Gothic"/>
                <a:sym typeface="Didact Gothic"/>
              </a:rPr>
              <a:t>: Seguridad</a:t>
            </a:r>
            <a:endParaRPr sz="15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rgbClr val="000000"/>
              </a:buClr>
              <a:buSzPts val="1100"/>
              <a:buFont typeface="Arial"/>
              <a:buNone/>
            </a:pPr>
            <a:r>
              <a:rPr b="1" lang="en-GB" sz="1500">
                <a:latin typeface="Didact Gothic"/>
                <a:ea typeface="Didact Gothic"/>
                <a:cs typeface="Didact Gothic"/>
                <a:sym typeface="Didact Gothic"/>
              </a:rPr>
              <a:t>Familia</a:t>
            </a:r>
            <a:r>
              <a:rPr lang="en-GB" sz="1500">
                <a:latin typeface="Didact Gothic"/>
                <a:ea typeface="Didact Gothic"/>
                <a:cs typeface="Didact Gothic"/>
                <a:sym typeface="Didact Gothic"/>
              </a:rPr>
              <a:t>: Otros Clientes</a:t>
            </a:r>
            <a:endParaRPr sz="1500">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Didact Gothic"/>
                <a:ea typeface="Didact Gothic"/>
                <a:cs typeface="Didact Gothic"/>
                <a:sym typeface="Didact Gothic"/>
              </a:rPr>
              <a:t>Casa</a:t>
            </a:r>
            <a:r>
              <a:rPr lang="en-GB" sz="1500">
                <a:solidFill>
                  <a:schemeClr val="dk1"/>
                </a:solidFill>
                <a:latin typeface="Didact Gothic"/>
                <a:ea typeface="Didact Gothic"/>
                <a:cs typeface="Didact Gothic"/>
                <a:sym typeface="Didact Gothic"/>
              </a:rPr>
              <a:t>: Servidor</a:t>
            </a:r>
            <a:endParaRPr sz="1500">
              <a:latin typeface="Didact Gothic"/>
              <a:ea typeface="Didact Gothic"/>
              <a:cs typeface="Didact Gothic"/>
              <a:sym typeface="Didact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2" name="Google Shape;212;p30"/>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¿Por qué tanta diferencia de precios?</a:t>
            </a:r>
            <a:endParaRPr sz="3800">
              <a:solidFill>
                <a:schemeClr val="dk1"/>
              </a:solidFill>
              <a:latin typeface="Anton"/>
              <a:ea typeface="Anton"/>
              <a:cs typeface="Anton"/>
              <a:sym typeface="Anton"/>
            </a:endParaRPr>
          </a:p>
        </p:txBody>
      </p:sp>
      <p:sp>
        <p:nvSpPr>
          <p:cNvPr id="214" name="Google Shape;214;p30"/>
          <p:cNvSpPr txBox="1"/>
          <p:nvPr/>
        </p:nvSpPr>
        <p:spPr>
          <a:xfrm>
            <a:off x="585400" y="1490351"/>
            <a:ext cx="2197200" cy="3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333333"/>
                </a:solidFill>
                <a:latin typeface="Didact Gothic"/>
                <a:ea typeface="Didact Gothic"/>
                <a:cs typeface="Didact Gothic"/>
                <a:sym typeface="Didact Gothic"/>
              </a:rPr>
              <a:t>F</a:t>
            </a:r>
            <a:r>
              <a:rPr b="1" lang="en-GB" sz="1800">
                <a:solidFill>
                  <a:srgbClr val="333333"/>
                </a:solidFill>
                <a:latin typeface="Didact Gothic"/>
                <a:ea typeface="Didact Gothic"/>
                <a:cs typeface="Didact Gothic"/>
                <a:sym typeface="Didact Gothic"/>
              </a:rPr>
              <a:t>ILE </a:t>
            </a:r>
            <a:r>
              <a:rPr b="1" lang="en-GB" sz="1800">
                <a:solidFill>
                  <a:srgbClr val="333333"/>
                </a:solidFill>
                <a:latin typeface="Didact Gothic"/>
                <a:ea typeface="Didact Gothic"/>
                <a:cs typeface="Didact Gothic"/>
                <a:sym typeface="Didact Gothic"/>
              </a:rPr>
              <a:t>T</a:t>
            </a:r>
            <a:r>
              <a:rPr b="1" lang="en-GB" sz="1800">
                <a:solidFill>
                  <a:srgbClr val="333333"/>
                </a:solidFill>
                <a:latin typeface="Didact Gothic"/>
                <a:ea typeface="Didact Gothic"/>
                <a:cs typeface="Didact Gothic"/>
                <a:sym typeface="Didact Gothic"/>
              </a:rPr>
              <a:t>RANSFER </a:t>
            </a:r>
            <a:br>
              <a:rPr b="1" lang="en-GB" sz="1800">
                <a:solidFill>
                  <a:srgbClr val="333333"/>
                </a:solidFill>
                <a:latin typeface="Didact Gothic"/>
                <a:ea typeface="Didact Gothic"/>
                <a:cs typeface="Didact Gothic"/>
                <a:sym typeface="Didact Gothic"/>
              </a:rPr>
            </a:br>
            <a:r>
              <a:rPr b="1" lang="en-GB" sz="1800">
                <a:solidFill>
                  <a:srgbClr val="333333"/>
                </a:solidFill>
                <a:latin typeface="Didact Gothic"/>
                <a:ea typeface="Didact Gothic"/>
                <a:cs typeface="Didact Gothic"/>
                <a:sym typeface="Didact Gothic"/>
              </a:rPr>
              <a:t>P</a:t>
            </a:r>
            <a:r>
              <a:rPr b="1" lang="en-GB" sz="1800">
                <a:solidFill>
                  <a:srgbClr val="333333"/>
                </a:solidFill>
                <a:latin typeface="Didact Gothic"/>
                <a:ea typeface="Didact Gothic"/>
                <a:cs typeface="Didact Gothic"/>
                <a:sym typeface="Didact Gothic"/>
              </a:rPr>
              <a:t>ROTOCOL</a:t>
            </a:r>
            <a:endParaRPr b="1" sz="1800">
              <a:solidFill>
                <a:srgbClr val="333333"/>
              </a:solidFill>
              <a:latin typeface="Didact Gothic"/>
              <a:ea typeface="Didact Gothic"/>
              <a:cs typeface="Didact Gothic"/>
              <a:sym typeface="Didact Gothic"/>
            </a:endParaRPr>
          </a:p>
          <a:p>
            <a:pPr indent="0" lvl="0" marL="0" rtl="0" algn="ctr">
              <a:spcBef>
                <a:spcPts val="0"/>
              </a:spcBef>
              <a:spcAft>
                <a:spcPts val="0"/>
              </a:spcAft>
              <a:buNone/>
            </a:pPr>
            <a:r>
              <a:t/>
            </a:r>
            <a:endParaRPr sz="1800">
              <a:solidFill>
                <a:srgbClr val="333333"/>
              </a:solidFill>
              <a:highlight>
                <a:srgbClr val="FFFFFF"/>
              </a:highlight>
              <a:latin typeface="Didact Gothic"/>
              <a:ea typeface="Didact Gothic"/>
              <a:cs typeface="Didact Gothic"/>
              <a:sym typeface="Didact Gothic"/>
            </a:endParaRPr>
          </a:p>
          <a:p>
            <a:pPr indent="0" lvl="0" marL="0" rtl="0" algn="ctr">
              <a:spcBef>
                <a:spcPts val="0"/>
              </a:spcBef>
              <a:spcAft>
                <a:spcPts val="0"/>
              </a:spcAft>
              <a:buNone/>
            </a:pPr>
            <a:r>
              <a:rPr lang="en-GB" sz="1800">
                <a:solidFill>
                  <a:srgbClr val="333333"/>
                </a:solidFill>
                <a:highlight>
                  <a:srgbClr val="FFFFFF"/>
                </a:highlight>
                <a:latin typeface="Didact Gothic"/>
                <a:ea typeface="Didact Gothic"/>
                <a:cs typeface="Didact Gothic"/>
                <a:sym typeface="Didact Gothic"/>
              </a:rPr>
              <a:t>Permite la transferencia de archivos entre el hosting y la computadora, éste método será usado para almacenar nuestros archivos</a:t>
            </a:r>
            <a:endParaRPr sz="1800">
              <a:solidFill>
                <a:srgbClr val="333333"/>
              </a:solidFill>
              <a:highlight>
                <a:srgbClr val="FFFFFF"/>
              </a:highlight>
              <a:latin typeface="Didact Gothic"/>
              <a:ea typeface="Didact Gothic"/>
              <a:cs typeface="Didact Gothic"/>
              <a:sym typeface="Didact Gothic"/>
            </a:endParaRPr>
          </a:p>
        </p:txBody>
      </p:sp>
      <p:pic>
        <p:nvPicPr>
          <p:cNvPr id="215" name="Google Shape;215;p30"/>
          <p:cNvPicPr preferRelativeResize="0"/>
          <p:nvPr/>
        </p:nvPicPr>
        <p:blipFill>
          <a:blip r:embed="rId4">
            <a:alphaModFix/>
          </a:blip>
          <a:stretch>
            <a:fillRect/>
          </a:stretch>
        </p:blipFill>
        <p:spPr>
          <a:xfrm>
            <a:off x="3157079" y="2170795"/>
            <a:ext cx="5513322" cy="2082890"/>
          </a:xfrm>
          <a:prstGeom prst="rect">
            <a:avLst/>
          </a:prstGeom>
          <a:noFill/>
          <a:ln>
            <a:noFill/>
          </a:ln>
        </p:spPr>
      </p:pic>
      <p:sp>
        <p:nvSpPr>
          <p:cNvPr id="216" name="Google Shape;216;p30"/>
          <p:cNvSpPr txBox="1"/>
          <p:nvPr/>
        </p:nvSpPr>
        <p:spPr>
          <a:xfrm>
            <a:off x="3999130" y="1726988"/>
            <a:ext cx="3829200" cy="3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Didact Gothic"/>
                <a:ea typeface="Didact Gothic"/>
                <a:cs typeface="Didact Gothic"/>
                <a:sym typeface="Didact Gothic"/>
              </a:rPr>
              <a:t>FTP</a:t>
            </a:r>
            <a:endParaRPr b="1" sz="1800">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FF"/>
            </a:gs>
            <a:gs pos="50000">
              <a:srgbClr val="B32DAA"/>
            </a:gs>
            <a:gs pos="100000">
              <a:srgbClr val="662D91"/>
            </a:gs>
          </a:gsLst>
          <a:lin ang="10800025" scaled="0"/>
        </a:gradFill>
      </p:bgPr>
    </p:bg>
    <p:spTree>
      <p:nvGrpSpPr>
        <p:cNvPr id="220" name="Shape 220"/>
        <p:cNvGrpSpPr/>
        <p:nvPr/>
      </p:nvGrpSpPr>
      <p:grpSpPr>
        <a:xfrm>
          <a:off x="0" y="0"/>
          <a:ext cx="0" cy="0"/>
          <a:chOff x="0" y="0"/>
          <a:chExt cx="0" cy="0"/>
        </a:xfrm>
      </p:grpSpPr>
      <p:sp>
        <p:nvSpPr>
          <p:cNvPr id="221" name="Google Shape;221;p31"/>
          <p:cNvSpPr txBox="1"/>
          <p:nvPr/>
        </p:nvSpPr>
        <p:spPr>
          <a:xfrm>
            <a:off x="1610675"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REGISTRARSE EN UN HOSTING</a:t>
            </a:r>
            <a:endParaRPr i="1" sz="3600">
              <a:solidFill>
                <a:srgbClr val="E0FF00"/>
              </a:solidFill>
              <a:latin typeface="Anton"/>
              <a:ea typeface="Anton"/>
              <a:cs typeface="Anton"/>
              <a:sym typeface="Anton"/>
            </a:endParaRPr>
          </a:p>
        </p:txBody>
      </p:sp>
      <p:pic>
        <p:nvPicPr>
          <p:cNvPr id="222" name="Google Shape;222;p31"/>
          <p:cNvPicPr preferRelativeResize="0"/>
          <p:nvPr/>
        </p:nvPicPr>
        <p:blipFill>
          <a:blip r:embed="rId3">
            <a:alphaModFix/>
          </a:blip>
          <a:stretch>
            <a:fillRect/>
          </a:stretch>
        </p:blipFill>
        <p:spPr>
          <a:xfrm>
            <a:off x="7446150" y="4444700"/>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FF"/>
            </a:gs>
            <a:gs pos="50000">
              <a:srgbClr val="B32DAA"/>
            </a:gs>
            <a:gs pos="100000">
              <a:srgbClr val="662D91"/>
            </a:gs>
          </a:gsLst>
          <a:lin ang="10800025" scaled="0"/>
        </a:gradFill>
      </p:bgPr>
    </p:bg>
    <p:spTree>
      <p:nvGrpSpPr>
        <p:cNvPr id="62" name="Shape 62"/>
        <p:cNvGrpSpPr/>
        <p:nvPr/>
      </p:nvGrpSpPr>
      <p:grpSpPr>
        <a:xfrm>
          <a:off x="0" y="0"/>
          <a:ext cx="0" cy="0"/>
          <a:chOff x="0" y="0"/>
          <a:chExt cx="0" cy="0"/>
        </a:xfrm>
      </p:grpSpPr>
      <p:sp>
        <p:nvSpPr>
          <p:cNvPr id="63" name="Google Shape;63;p14"/>
          <p:cNvSpPr txBox="1"/>
          <p:nvPr/>
        </p:nvSpPr>
        <p:spPr>
          <a:xfrm>
            <a:off x="1610675"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RECAPITULACIÓN DE LA </a:t>
            </a:r>
            <a:r>
              <a:rPr i="1" lang="en-GB" sz="3600">
                <a:solidFill>
                  <a:srgbClr val="E0FF00"/>
                </a:solidFill>
                <a:latin typeface="Anton"/>
                <a:ea typeface="Anton"/>
                <a:cs typeface="Anton"/>
                <a:sym typeface="Anton"/>
              </a:rPr>
              <a:t>CLASE</a:t>
            </a:r>
            <a:r>
              <a:rPr i="1" lang="en-GB" sz="3600">
                <a:solidFill>
                  <a:srgbClr val="E0FF00"/>
                </a:solidFill>
                <a:latin typeface="Anton"/>
                <a:ea typeface="Anton"/>
                <a:cs typeface="Anton"/>
                <a:sym typeface="Anton"/>
              </a:rPr>
              <a:t> ANTERIOR</a:t>
            </a:r>
            <a:endParaRPr i="1" sz="3600">
              <a:solidFill>
                <a:srgbClr val="E0FF00"/>
              </a:solidFill>
              <a:latin typeface="Anton"/>
              <a:ea typeface="Anton"/>
              <a:cs typeface="Anton"/>
              <a:sym typeface="Anton"/>
            </a:endParaRPr>
          </a:p>
        </p:txBody>
      </p:sp>
      <p:pic>
        <p:nvPicPr>
          <p:cNvPr id="64" name="Google Shape;64;p14"/>
          <p:cNvPicPr preferRelativeResize="0"/>
          <p:nvPr/>
        </p:nvPicPr>
        <p:blipFill>
          <a:blip r:embed="rId3">
            <a:alphaModFix/>
          </a:blip>
          <a:stretch>
            <a:fillRect/>
          </a:stretch>
        </p:blipFill>
        <p:spPr>
          <a:xfrm>
            <a:off x="7446150" y="4444700"/>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8" name="Google Shape;228;p32"/>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H</a:t>
            </a:r>
            <a:r>
              <a:rPr lang="en-GB" sz="3800">
                <a:solidFill>
                  <a:schemeClr val="dk1"/>
                </a:solidFill>
                <a:latin typeface="Anton"/>
                <a:ea typeface="Anton"/>
                <a:cs typeface="Anton"/>
                <a:sym typeface="Anton"/>
              </a:rPr>
              <a:t>osting gratuito</a:t>
            </a:r>
            <a:endParaRPr sz="3800">
              <a:solidFill>
                <a:schemeClr val="dk1"/>
              </a:solidFill>
              <a:latin typeface="Anton"/>
              <a:ea typeface="Anton"/>
              <a:cs typeface="Anton"/>
              <a:sym typeface="Anton"/>
            </a:endParaRPr>
          </a:p>
        </p:txBody>
      </p:sp>
      <p:sp>
        <p:nvSpPr>
          <p:cNvPr id="230" name="Google Shape;230;p32"/>
          <p:cNvSpPr txBox="1"/>
          <p:nvPr/>
        </p:nvSpPr>
        <p:spPr>
          <a:xfrm>
            <a:off x="5831700" y="2184700"/>
            <a:ext cx="2563500" cy="83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Didact Gothic"/>
                <a:ea typeface="Didact Gothic"/>
                <a:cs typeface="Didact Gothic"/>
                <a:sym typeface="Didact Gothic"/>
              </a:rPr>
              <a:t>Vamos a usar el hosting gratuito </a:t>
            </a:r>
            <a:r>
              <a:rPr lang="en-GB" sz="1800" u="sng">
                <a:solidFill>
                  <a:schemeClr val="hlink"/>
                </a:solidFill>
                <a:latin typeface="Didact Gothic"/>
                <a:ea typeface="Didact Gothic"/>
                <a:cs typeface="Didact Gothic"/>
                <a:sym typeface="Didact Gothic"/>
                <a:hlinkClick r:id="rId4"/>
              </a:rPr>
              <a:t>000webhost</a:t>
            </a:r>
            <a:endParaRPr sz="1800">
              <a:latin typeface="Didact Gothic"/>
              <a:ea typeface="Didact Gothic"/>
              <a:cs typeface="Didact Gothic"/>
              <a:sym typeface="Didact Gothic"/>
            </a:endParaRPr>
          </a:p>
        </p:txBody>
      </p:sp>
      <p:sp>
        <p:nvSpPr>
          <p:cNvPr id="231" name="Google Shape;231;p32"/>
          <p:cNvSpPr txBox="1"/>
          <p:nvPr/>
        </p:nvSpPr>
        <p:spPr>
          <a:xfrm>
            <a:off x="5554875" y="3419725"/>
            <a:ext cx="3150300" cy="4437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u="sng">
                <a:solidFill>
                  <a:srgbClr val="0000FF"/>
                </a:solidFill>
                <a:latin typeface="Didact Gothic"/>
                <a:ea typeface="Didact Gothic"/>
                <a:cs typeface="Didact Gothic"/>
                <a:sym typeface="Didact Gothic"/>
                <a:hlinkClick r:id="rId5">
                  <a:extLst>
                    <a:ext uri="{A12FA001-AC4F-418D-AE19-62706E023703}">
                      <ahyp:hlinkClr val="tx"/>
                    </a:ext>
                  </a:extLst>
                </a:hlinkClick>
              </a:rPr>
              <a:t>https://ar.000webhost.com/</a:t>
            </a:r>
            <a:endParaRPr b="1" sz="1800">
              <a:solidFill>
                <a:srgbClr val="0000FF"/>
              </a:solidFill>
              <a:latin typeface="Didact Gothic"/>
              <a:ea typeface="Didact Gothic"/>
              <a:cs typeface="Didact Gothic"/>
              <a:sym typeface="Didact Gothic"/>
            </a:endParaRPr>
          </a:p>
        </p:txBody>
      </p:sp>
      <p:pic>
        <p:nvPicPr>
          <p:cNvPr id="232" name="Google Shape;232;p32"/>
          <p:cNvPicPr preferRelativeResize="0"/>
          <p:nvPr/>
        </p:nvPicPr>
        <p:blipFill>
          <a:blip r:embed="rId6">
            <a:alphaModFix/>
          </a:blip>
          <a:stretch>
            <a:fillRect/>
          </a:stretch>
        </p:blipFill>
        <p:spPr>
          <a:xfrm>
            <a:off x="726050" y="1498890"/>
            <a:ext cx="4301159" cy="347158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8" name="Google Shape;238;p33"/>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3"/>
          <p:cNvPicPr preferRelativeResize="0"/>
          <p:nvPr/>
        </p:nvPicPr>
        <p:blipFill>
          <a:blip r:embed="rId4">
            <a:alphaModFix/>
          </a:blip>
          <a:stretch>
            <a:fillRect/>
          </a:stretch>
        </p:blipFill>
        <p:spPr>
          <a:xfrm>
            <a:off x="1926225" y="1249425"/>
            <a:ext cx="4051126" cy="1590399"/>
          </a:xfrm>
          <a:prstGeom prst="rect">
            <a:avLst/>
          </a:prstGeom>
          <a:noFill/>
          <a:ln>
            <a:noFill/>
          </a:ln>
        </p:spPr>
      </p:pic>
      <p:pic>
        <p:nvPicPr>
          <p:cNvPr id="240" name="Google Shape;240;p33"/>
          <p:cNvPicPr preferRelativeResize="0"/>
          <p:nvPr/>
        </p:nvPicPr>
        <p:blipFill>
          <a:blip r:embed="rId5">
            <a:alphaModFix/>
          </a:blip>
          <a:stretch>
            <a:fillRect/>
          </a:stretch>
        </p:blipFill>
        <p:spPr>
          <a:xfrm>
            <a:off x="1859375" y="2967300"/>
            <a:ext cx="4270376" cy="1940425"/>
          </a:xfrm>
          <a:prstGeom prst="rect">
            <a:avLst/>
          </a:prstGeom>
          <a:noFill/>
          <a:ln>
            <a:noFill/>
          </a:ln>
        </p:spPr>
      </p:pic>
      <p:sp>
        <p:nvSpPr>
          <p:cNvPr id="241" name="Google Shape;241;p33"/>
          <p:cNvSpPr txBox="1"/>
          <p:nvPr/>
        </p:nvSpPr>
        <p:spPr>
          <a:xfrm>
            <a:off x="6288900" y="1498900"/>
            <a:ext cx="25635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Didact Gothic"/>
                <a:ea typeface="Didact Gothic"/>
                <a:cs typeface="Didact Gothic"/>
                <a:sym typeface="Didact Gothic"/>
              </a:rPr>
              <a:t>Luego de registrarte </a:t>
            </a:r>
            <a:r>
              <a:rPr lang="en-GB" sz="1800">
                <a:latin typeface="Didact Gothic"/>
                <a:ea typeface="Didact Gothic"/>
                <a:cs typeface="Didact Gothic"/>
                <a:sym typeface="Didact Gothic"/>
              </a:rPr>
              <a:t>te llegará un mail de verificación</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rPr lang="en-GB" sz="1800">
                <a:latin typeface="Didact Gothic"/>
                <a:ea typeface="Didact Gothic"/>
                <a:cs typeface="Didact Gothic"/>
                <a:sym typeface="Didact Gothic"/>
              </a:rPr>
              <a:t>Lo </a:t>
            </a:r>
            <a:r>
              <a:rPr lang="en-GB" sz="1800">
                <a:latin typeface="Didact Gothic"/>
                <a:ea typeface="Didact Gothic"/>
                <a:cs typeface="Didact Gothic"/>
                <a:sym typeface="Didact Gothic"/>
              </a:rPr>
              <a:t>abrirás</a:t>
            </a:r>
            <a:r>
              <a:rPr lang="en-GB" sz="1800">
                <a:latin typeface="Didact Gothic"/>
                <a:ea typeface="Didact Gothic"/>
                <a:cs typeface="Didact Gothic"/>
                <a:sym typeface="Didact Gothic"/>
              </a:rPr>
              <a:t> y harás clic en “</a:t>
            </a:r>
            <a:r>
              <a:rPr b="1" lang="en-GB" sz="1800">
                <a:latin typeface="Didact Gothic"/>
                <a:ea typeface="Didact Gothic"/>
                <a:cs typeface="Didact Gothic"/>
                <a:sym typeface="Didact Gothic"/>
              </a:rPr>
              <a:t>verificar email</a:t>
            </a:r>
            <a:r>
              <a:rPr lang="en-GB" sz="1800">
                <a:latin typeface="Didact Gothic"/>
                <a:ea typeface="Didact Gothic"/>
                <a:cs typeface="Didact Gothic"/>
                <a:sym typeface="Didact Gothic"/>
              </a:rPr>
              <a:t>”</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highlight>
                <a:schemeClr val="accent6"/>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242" name="Google Shape;242;p33"/>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Hosting gratuito</a:t>
            </a:r>
            <a:endParaRPr sz="3800">
              <a:solidFill>
                <a:schemeClr val="dk1"/>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8" name="Google Shape;248;p34"/>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txBox="1"/>
          <p:nvPr/>
        </p:nvSpPr>
        <p:spPr>
          <a:xfrm>
            <a:off x="5748750" y="2080900"/>
            <a:ext cx="3103800" cy="210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400">
                <a:latin typeface="Didact Gothic"/>
                <a:ea typeface="Didact Gothic"/>
                <a:cs typeface="Didact Gothic"/>
                <a:sym typeface="Didact Gothic"/>
              </a:rPr>
              <a:t>Bien!, ahora haremos clic en “</a:t>
            </a:r>
            <a:r>
              <a:rPr b="1" lang="en-GB" sz="2400">
                <a:latin typeface="Didact Gothic"/>
                <a:ea typeface="Didact Gothic"/>
                <a:cs typeface="Didact Gothic"/>
                <a:sym typeface="Didact Gothic"/>
              </a:rPr>
              <a:t>get started”</a:t>
            </a:r>
            <a:endParaRPr b="1" sz="24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highlight>
                <a:schemeClr val="accent6"/>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p:txBody>
      </p:sp>
      <p:pic>
        <p:nvPicPr>
          <p:cNvPr id="250" name="Google Shape;250;p34"/>
          <p:cNvPicPr preferRelativeResize="0"/>
          <p:nvPr/>
        </p:nvPicPr>
        <p:blipFill>
          <a:blip r:embed="rId4">
            <a:alphaModFix/>
          </a:blip>
          <a:stretch>
            <a:fillRect/>
          </a:stretch>
        </p:blipFill>
        <p:spPr>
          <a:xfrm>
            <a:off x="2274425" y="2080896"/>
            <a:ext cx="3030649" cy="2106150"/>
          </a:xfrm>
          <a:prstGeom prst="rect">
            <a:avLst/>
          </a:prstGeom>
          <a:noFill/>
          <a:ln>
            <a:noFill/>
          </a:ln>
        </p:spPr>
      </p:pic>
      <p:sp>
        <p:nvSpPr>
          <p:cNvPr id="251" name="Google Shape;251;p34"/>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Hosting gratuito</a:t>
            </a:r>
            <a:endParaRPr sz="3800">
              <a:solidFill>
                <a:schemeClr val="dk1"/>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7" name="Google Shape;257;p35"/>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35"/>
          <p:cNvPicPr preferRelativeResize="0"/>
          <p:nvPr/>
        </p:nvPicPr>
        <p:blipFill>
          <a:blip r:embed="rId4">
            <a:alphaModFix/>
          </a:blip>
          <a:stretch>
            <a:fillRect/>
          </a:stretch>
        </p:blipFill>
        <p:spPr>
          <a:xfrm>
            <a:off x="796175" y="1964800"/>
            <a:ext cx="7958276" cy="2678605"/>
          </a:xfrm>
          <a:prstGeom prst="rect">
            <a:avLst/>
          </a:prstGeom>
          <a:noFill/>
          <a:ln>
            <a:noFill/>
          </a:ln>
        </p:spPr>
      </p:pic>
      <p:sp>
        <p:nvSpPr>
          <p:cNvPr id="259" name="Google Shape;259;p35"/>
          <p:cNvSpPr txBox="1"/>
          <p:nvPr/>
        </p:nvSpPr>
        <p:spPr>
          <a:xfrm>
            <a:off x="726050" y="1443325"/>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Didact Gothic"/>
                <a:ea typeface="Didact Gothic"/>
                <a:cs typeface="Didact Gothic"/>
                <a:sym typeface="Didact Gothic"/>
              </a:rPr>
              <a:t>Elegiremos “</a:t>
            </a:r>
            <a:r>
              <a:rPr b="1" lang="en-GB" sz="1800">
                <a:latin typeface="Didact Gothic"/>
                <a:ea typeface="Didact Gothic"/>
                <a:cs typeface="Didact Gothic"/>
                <a:sym typeface="Didact Gothic"/>
              </a:rPr>
              <a:t>crear diseño web</a:t>
            </a:r>
            <a:r>
              <a:rPr lang="en-GB" sz="1800">
                <a:latin typeface="Didact Gothic"/>
                <a:ea typeface="Didact Gothic"/>
                <a:cs typeface="Didact Gothic"/>
                <a:sym typeface="Didact Gothic"/>
              </a:rPr>
              <a:t>”</a:t>
            </a:r>
            <a:endParaRPr sz="18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a:latin typeface="Didact Gothic"/>
              <a:ea typeface="Didact Gothic"/>
              <a:cs typeface="Didact Gothic"/>
              <a:sym typeface="Didact Gothic"/>
            </a:endParaRPr>
          </a:p>
        </p:txBody>
      </p:sp>
      <p:sp>
        <p:nvSpPr>
          <p:cNvPr id="260" name="Google Shape;260;p35"/>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Hosting gratuito</a:t>
            </a:r>
            <a:endParaRPr sz="3800">
              <a:solidFill>
                <a:schemeClr val="dk1"/>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6" name="Google Shape;266;p36"/>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6"/>
          <p:cNvPicPr preferRelativeResize="0"/>
          <p:nvPr/>
        </p:nvPicPr>
        <p:blipFill>
          <a:blip r:embed="rId4">
            <a:alphaModFix/>
          </a:blip>
          <a:stretch>
            <a:fillRect/>
          </a:stretch>
        </p:blipFill>
        <p:spPr>
          <a:xfrm>
            <a:off x="726050" y="2066799"/>
            <a:ext cx="7998102" cy="2269326"/>
          </a:xfrm>
          <a:prstGeom prst="rect">
            <a:avLst/>
          </a:prstGeom>
          <a:noFill/>
          <a:ln>
            <a:noFill/>
          </a:ln>
        </p:spPr>
      </p:pic>
      <p:sp>
        <p:nvSpPr>
          <p:cNvPr id="268" name="Google Shape;268;p36"/>
          <p:cNvSpPr txBox="1"/>
          <p:nvPr/>
        </p:nvSpPr>
        <p:spPr>
          <a:xfrm>
            <a:off x="726050" y="1443325"/>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Didact Gothic"/>
                <a:ea typeface="Didact Gothic"/>
                <a:cs typeface="Didact Gothic"/>
                <a:sym typeface="Didact Gothic"/>
              </a:rPr>
              <a:t>Elegimos</a:t>
            </a:r>
            <a:r>
              <a:rPr lang="en-GB" sz="1800">
                <a:latin typeface="Didact Gothic"/>
                <a:ea typeface="Didact Gothic"/>
                <a:cs typeface="Didact Gothic"/>
                <a:sym typeface="Didact Gothic"/>
              </a:rPr>
              <a:t> “</a:t>
            </a:r>
            <a:r>
              <a:rPr b="1" lang="en-GB" sz="1800">
                <a:latin typeface="Didact Gothic"/>
                <a:ea typeface="Didact Gothic"/>
                <a:cs typeface="Didact Gothic"/>
                <a:sym typeface="Didact Gothic"/>
              </a:rPr>
              <a:t>novato</a:t>
            </a:r>
            <a:r>
              <a:rPr lang="en-GB" sz="1800">
                <a:latin typeface="Didact Gothic"/>
                <a:ea typeface="Didact Gothic"/>
                <a:cs typeface="Didact Gothic"/>
                <a:sym typeface="Didact Gothic"/>
              </a:rPr>
              <a:t>”</a:t>
            </a:r>
            <a:endParaRPr sz="18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a:latin typeface="Didact Gothic"/>
              <a:ea typeface="Didact Gothic"/>
              <a:cs typeface="Didact Gothic"/>
              <a:sym typeface="Didact Gothic"/>
            </a:endParaRPr>
          </a:p>
        </p:txBody>
      </p:sp>
      <p:sp>
        <p:nvSpPr>
          <p:cNvPr id="269" name="Google Shape;269;p36"/>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Hosting gratuito</a:t>
            </a:r>
            <a:endParaRPr sz="3800">
              <a:solidFill>
                <a:schemeClr val="dk1"/>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5" name="Google Shape;275;p37"/>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37"/>
          <p:cNvPicPr preferRelativeResize="0"/>
          <p:nvPr/>
        </p:nvPicPr>
        <p:blipFill>
          <a:blip r:embed="rId4">
            <a:alphaModFix/>
          </a:blip>
          <a:stretch>
            <a:fillRect/>
          </a:stretch>
        </p:blipFill>
        <p:spPr>
          <a:xfrm>
            <a:off x="726050" y="1464475"/>
            <a:ext cx="5013074" cy="3235274"/>
          </a:xfrm>
          <a:prstGeom prst="rect">
            <a:avLst/>
          </a:prstGeom>
          <a:noFill/>
          <a:ln>
            <a:noFill/>
          </a:ln>
        </p:spPr>
      </p:pic>
      <p:sp>
        <p:nvSpPr>
          <p:cNvPr id="277" name="Google Shape;277;p37"/>
          <p:cNvSpPr txBox="1"/>
          <p:nvPr/>
        </p:nvSpPr>
        <p:spPr>
          <a:xfrm>
            <a:off x="5997750" y="570000"/>
            <a:ext cx="2936100" cy="386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Didact Gothic"/>
                <a:ea typeface="Didact Gothic"/>
                <a:cs typeface="Didact Gothic"/>
                <a:sym typeface="Didact Gothic"/>
              </a:rPr>
              <a:t>En esta importante pantalla podremos ponerle un nombre al sitio y generamos una contraseña.</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rPr lang="en-GB" sz="1800">
                <a:latin typeface="Didact Gothic"/>
                <a:ea typeface="Didact Gothic"/>
                <a:cs typeface="Didact Gothic"/>
                <a:sym typeface="Didact Gothic"/>
              </a:rPr>
              <a:t>Nombre de sitio: </a:t>
            </a:r>
            <a:r>
              <a:rPr lang="en-GB" sz="1800">
                <a:latin typeface="Didact Gothic"/>
                <a:ea typeface="Didact Gothic"/>
                <a:cs typeface="Didact Gothic"/>
                <a:sym typeface="Didact Gothic"/>
              </a:rPr>
              <a:t>podría</a:t>
            </a:r>
            <a:r>
              <a:rPr lang="en-GB" sz="1800">
                <a:latin typeface="Didact Gothic"/>
                <a:ea typeface="Didact Gothic"/>
                <a:cs typeface="Didact Gothic"/>
                <a:sym typeface="Didact Gothic"/>
              </a:rPr>
              <a:t> ser la primera letra de tu nombre y luego el apellido. Por ejemplo “José </a:t>
            </a:r>
            <a:r>
              <a:rPr lang="en-GB" sz="1800">
                <a:latin typeface="Didact Gothic"/>
                <a:ea typeface="Didact Gothic"/>
                <a:cs typeface="Didact Gothic"/>
                <a:sym typeface="Didact Gothic"/>
              </a:rPr>
              <a:t>González</a:t>
            </a:r>
            <a:r>
              <a:rPr lang="en-GB" sz="1800">
                <a:latin typeface="Didact Gothic"/>
                <a:ea typeface="Didact Gothic"/>
                <a:cs typeface="Didact Gothic"/>
                <a:sym typeface="Didact Gothic"/>
              </a:rPr>
              <a:t>” </a:t>
            </a:r>
            <a:r>
              <a:rPr lang="en-GB" sz="1800">
                <a:latin typeface="Didact Gothic"/>
                <a:ea typeface="Didact Gothic"/>
                <a:cs typeface="Didact Gothic"/>
                <a:sym typeface="Didact Gothic"/>
              </a:rPr>
              <a:t>podría</a:t>
            </a:r>
            <a:r>
              <a:rPr lang="en-GB" sz="1800">
                <a:latin typeface="Didact Gothic"/>
                <a:ea typeface="Didact Gothic"/>
                <a:cs typeface="Didact Gothic"/>
                <a:sym typeface="Didact Gothic"/>
              </a:rPr>
              <a:t> ser </a:t>
            </a:r>
            <a:r>
              <a:rPr b="1" lang="en-GB" sz="1800">
                <a:latin typeface="Didact Gothic"/>
                <a:ea typeface="Didact Gothic"/>
                <a:cs typeface="Didact Gothic"/>
                <a:sym typeface="Didact Gothic"/>
              </a:rPr>
              <a:t>“jgonzalez”</a:t>
            </a:r>
            <a:r>
              <a:rPr lang="en-GB" sz="1800">
                <a:latin typeface="Didact Gothic"/>
                <a:ea typeface="Didact Gothic"/>
                <a:cs typeface="Didact Gothic"/>
                <a:sym typeface="Didact Gothic"/>
              </a:rPr>
              <a:t>.</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278" name="Google Shape;278;p37"/>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Hosting gratuito</a:t>
            </a:r>
            <a:endParaRPr sz="3800">
              <a:solidFill>
                <a:schemeClr val="dk1"/>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4" name="Google Shape;284;p38"/>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8"/>
          <p:cNvSpPr txBox="1"/>
          <p:nvPr/>
        </p:nvSpPr>
        <p:spPr>
          <a:xfrm>
            <a:off x="6288900" y="1346500"/>
            <a:ext cx="25635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Didact Gothic"/>
                <a:ea typeface="Didact Gothic"/>
                <a:cs typeface="Didact Gothic"/>
                <a:sym typeface="Didact Gothic"/>
              </a:rPr>
              <a:t>Elegiremos “subir tu sitio web existente”. Nos va a permitir subir el sitio desde el navegador (ej: Chrome) pero iremos hacia </a:t>
            </a:r>
            <a:r>
              <a:rPr lang="en-GB" sz="1800" u="sng">
                <a:solidFill>
                  <a:schemeClr val="hlink"/>
                </a:solidFill>
                <a:latin typeface="Didact Gothic"/>
                <a:ea typeface="Didact Gothic"/>
                <a:cs typeface="Didact Gothic"/>
                <a:sym typeface="Didact Gothic"/>
                <a:hlinkClick r:id="rId4"/>
              </a:rPr>
              <a:t>https://www.000webhost.com/members/website/list</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pic>
        <p:nvPicPr>
          <p:cNvPr id="286" name="Google Shape;286;p38"/>
          <p:cNvPicPr preferRelativeResize="0"/>
          <p:nvPr/>
        </p:nvPicPr>
        <p:blipFill>
          <a:blip r:embed="rId5">
            <a:alphaModFix/>
          </a:blip>
          <a:stretch>
            <a:fillRect/>
          </a:stretch>
        </p:blipFill>
        <p:spPr>
          <a:xfrm>
            <a:off x="152400" y="1519515"/>
            <a:ext cx="5984102" cy="2656145"/>
          </a:xfrm>
          <a:prstGeom prst="rect">
            <a:avLst/>
          </a:prstGeom>
          <a:noFill/>
          <a:ln>
            <a:noFill/>
          </a:ln>
        </p:spPr>
      </p:pic>
      <p:sp>
        <p:nvSpPr>
          <p:cNvPr id="287" name="Google Shape;287;p38"/>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Hosting gratuito</a:t>
            </a:r>
            <a:endParaRPr sz="3800">
              <a:solidFill>
                <a:schemeClr val="dk1"/>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3" name="Google Shape;293;p39"/>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txBox="1"/>
          <p:nvPr/>
        </p:nvSpPr>
        <p:spPr>
          <a:xfrm>
            <a:off x="4475550" y="1498900"/>
            <a:ext cx="42789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Didact Gothic"/>
                <a:ea typeface="Didact Gothic"/>
                <a:cs typeface="Didact Gothic"/>
                <a:sym typeface="Didact Gothic"/>
              </a:rPr>
              <a:t>En </a:t>
            </a:r>
            <a:r>
              <a:rPr lang="en-GB" sz="1800" u="sng">
                <a:solidFill>
                  <a:schemeClr val="hlink"/>
                </a:solidFill>
                <a:latin typeface="Didact Gothic"/>
                <a:ea typeface="Didact Gothic"/>
                <a:cs typeface="Didact Gothic"/>
                <a:sym typeface="Didact Gothic"/>
                <a:hlinkClick r:id="rId4"/>
              </a:rPr>
              <a:t>https://www.000webhost.com/members/website/list</a:t>
            </a:r>
            <a:r>
              <a:rPr lang="en-GB" sz="1800">
                <a:latin typeface="Didact Gothic"/>
                <a:ea typeface="Didact Gothic"/>
                <a:cs typeface="Didact Gothic"/>
                <a:sym typeface="Didact Gothic"/>
              </a:rPr>
              <a:t> veremos la lista de sitios que hicimos</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rPr lang="en-GB" sz="1800">
                <a:latin typeface="Didact Gothic"/>
                <a:ea typeface="Didact Gothic"/>
                <a:cs typeface="Didact Gothic"/>
                <a:sym typeface="Didact Gothic"/>
              </a:rPr>
              <a:t>Haremos clic en “</a:t>
            </a:r>
            <a:r>
              <a:rPr b="1" lang="en-GB" sz="1800">
                <a:latin typeface="Didact Gothic"/>
                <a:ea typeface="Didact Gothic"/>
                <a:cs typeface="Didact Gothic"/>
                <a:sym typeface="Didact Gothic"/>
              </a:rPr>
              <a:t>acciones rápidas</a:t>
            </a:r>
            <a:r>
              <a:rPr lang="en-GB" sz="1800">
                <a:latin typeface="Didact Gothic"/>
                <a:ea typeface="Didact Gothic"/>
                <a:cs typeface="Didact Gothic"/>
                <a:sym typeface="Didact Gothic"/>
              </a:rPr>
              <a:t>” y elegimos “</a:t>
            </a:r>
            <a:r>
              <a:rPr b="1" lang="en-GB" sz="1800">
                <a:latin typeface="Didact Gothic"/>
                <a:ea typeface="Didact Gothic"/>
                <a:cs typeface="Didact Gothic"/>
                <a:sym typeface="Didact Gothic"/>
              </a:rPr>
              <a:t>detalles</a:t>
            </a:r>
            <a:r>
              <a:rPr lang="en-GB" sz="1800">
                <a:latin typeface="Didact Gothic"/>
                <a:ea typeface="Didact Gothic"/>
                <a:cs typeface="Didact Gothic"/>
                <a:sym typeface="Didact Gothic"/>
              </a:rPr>
              <a:t>”</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p:txBody>
      </p:sp>
      <p:pic>
        <p:nvPicPr>
          <p:cNvPr id="295" name="Google Shape;295;p39"/>
          <p:cNvPicPr preferRelativeResize="0"/>
          <p:nvPr/>
        </p:nvPicPr>
        <p:blipFill>
          <a:blip r:embed="rId5">
            <a:alphaModFix/>
          </a:blip>
          <a:stretch>
            <a:fillRect/>
          </a:stretch>
        </p:blipFill>
        <p:spPr>
          <a:xfrm>
            <a:off x="726050" y="1498890"/>
            <a:ext cx="3269748" cy="3471584"/>
          </a:xfrm>
          <a:prstGeom prst="rect">
            <a:avLst/>
          </a:prstGeom>
          <a:noFill/>
          <a:ln>
            <a:noFill/>
          </a:ln>
        </p:spPr>
      </p:pic>
      <p:sp>
        <p:nvSpPr>
          <p:cNvPr id="296" name="Google Shape;296;p39"/>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Hosting gratuito</a:t>
            </a:r>
            <a:endParaRPr sz="3800">
              <a:solidFill>
                <a:schemeClr val="dk1"/>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2" name="Google Shape;302;p40"/>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40"/>
          <p:cNvPicPr preferRelativeResize="0"/>
          <p:nvPr/>
        </p:nvPicPr>
        <p:blipFill>
          <a:blip r:embed="rId4">
            <a:alphaModFix/>
          </a:blip>
          <a:stretch>
            <a:fillRect/>
          </a:stretch>
        </p:blipFill>
        <p:spPr>
          <a:xfrm>
            <a:off x="171675" y="1538815"/>
            <a:ext cx="6041974" cy="3192391"/>
          </a:xfrm>
          <a:prstGeom prst="rect">
            <a:avLst/>
          </a:prstGeom>
          <a:noFill/>
          <a:ln>
            <a:noFill/>
          </a:ln>
        </p:spPr>
      </p:pic>
      <p:sp>
        <p:nvSpPr>
          <p:cNvPr id="304" name="Google Shape;304;p40"/>
          <p:cNvSpPr txBox="1"/>
          <p:nvPr/>
        </p:nvSpPr>
        <p:spPr>
          <a:xfrm>
            <a:off x="5850550" y="769400"/>
            <a:ext cx="3147000" cy="384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Didact Gothic"/>
                <a:ea typeface="Didact Gothic"/>
                <a:cs typeface="Didact Gothic"/>
                <a:sym typeface="Didact Gothic"/>
              </a:rPr>
              <a:t>En la pantalla que nos aparece, nos </a:t>
            </a:r>
            <a:r>
              <a:rPr lang="en-GB" sz="1800">
                <a:latin typeface="Didact Gothic"/>
                <a:ea typeface="Didact Gothic"/>
                <a:cs typeface="Didact Gothic"/>
                <a:sym typeface="Didact Gothic"/>
              </a:rPr>
              <a:t>concentramos</a:t>
            </a:r>
            <a:r>
              <a:rPr lang="en-GB" sz="1800">
                <a:latin typeface="Didact Gothic"/>
                <a:ea typeface="Didact Gothic"/>
                <a:cs typeface="Didact Gothic"/>
                <a:sym typeface="Didact Gothic"/>
              </a:rPr>
              <a:t> en “detalles de subidas de archivos (FTP)”</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rPr lang="en-GB" sz="1800">
                <a:latin typeface="Didact Gothic"/>
                <a:ea typeface="Didact Gothic"/>
                <a:cs typeface="Didact Gothic"/>
                <a:sym typeface="Didact Gothic"/>
              </a:rPr>
              <a:t>Lo subrayado en rojo son los datos que necesitamos para el FileZilla (El programa de FTP que utilizaremos para subir el sitio)</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05" name="Google Shape;305;p40"/>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Hosting gratuito</a:t>
            </a:r>
            <a:endParaRPr sz="3800">
              <a:solidFill>
                <a:schemeClr val="dk1"/>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1" name="Google Shape;311;p41"/>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FileZilla</a:t>
            </a:r>
            <a:endParaRPr sz="3800">
              <a:solidFill>
                <a:schemeClr val="dk1"/>
              </a:solidFill>
              <a:latin typeface="Anton"/>
              <a:ea typeface="Anton"/>
              <a:cs typeface="Anton"/>
              <a:sym typeface="Anton"/>
            </a:endParaRPr>
          </a:p>
        </p:txBody>
      </p:sp>
      <p:pic>
        <p:nvPicPr>
          <p:cNvPr id="313" name="Google Shape;313;p41"/>
          <p:cNvPicPr preferRelativeResize="0"/>
          <p:nvPr/>
        </p:nvPicPr>
        <p:blipFill>
          <a:blip r:embed="rId4">
            <a:alphaModFix/>
          </a:blip>
          <a:stretch>
            <a:fillRect/>
          </a:stretch>
        </p:blipFill>
        <p:spPr>
          <a:xfrm>
            <a:off x="726050" y="1704675"/>
            <a:ext cx="5316650" cy="1140800"/>
          </a:xfrm>
          <a:prstGeom prst="rect">
            <a:avLst/>
          </a:prstGeom>
          <a:noFill/>
          <a:ln>
            <a:noFill/>
          </a:ln>
        </p:spPr>
      </p:pic>
      <p:sp>
        <p:nvSpPr>
          <p:cNvPr id="314" name="Google Shape;314;p41"/>
          <p:cNvSpPr txBox="1"/>
          <p:nvPr/>
        </p:nvSpPr>
        <p:spPr>
          <a:xfrm>
            <a:off x="6288900" y="1498900"/>
            <a:ext cx="25635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Didact Gothic"/>
                <a:ea typeface="Didact Gothic"/>
                <a:cs typeface="Didact Gothic"/>
                <a:sym typeface="Didact Gothic"/>
              </a:rPr>
              <a:t>Para usar el FTP, necesitamos un programa, por lo que descargamos </a:t>
            </a:r>
            <a:r>
              <a:rPr b="1" lang="en-GB" sz="1800">
                <a:latin typeface="Didact Gothic"/>
                <a:ea typeface="Didact Gothic"/>
                <a:cs typeface="Didact Gothic"/>
                <a:sym typeface="Didact Gothic"/>
              </a:rPr>
              <a:t>FileZilla</a:t>
            </a:r>
            <a:r>
              <a:rPr lang="en-GB" sz="1800">
                <a:latin typeface="Didact Gothic"/>
                <a:ea typeface="Didact Gothic"/>
                <a:cs typeface="Didact Gothic"/>
                <a:sym typeface="Didact Gothic"/>
              </a:rPr>
              <a:t>.</a:t>
            </a:r>
            <a:endParaRPr sz="18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15" name="Google Shape;315;p41"/>
          <p:cNvSpPr txBox="1"/>
          <p:nvPr/>
        </p:nvSpPr>
        <p:spPr>
          <a:xfrm>
            <a:off x="742700" y="3081150"/>
            <a:ext cx="5300100" cy="1765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GB" u="sng">
                <a:solidFill>
                  <a:schemeClr val="hlink"/>
                </a:solidFill>
                <a:hlinkClick r:id="rId5"/>
              </a:rPr>
              <a:t>Descargar para Windows de 32 bits</a:t>
            </a:r>
            <a:endParaRPr/>
          </a:p>
          <a:p>
            <a:pPr indent="-317500" lvl="0" marL="457200" rtl="0" algn="l">
              <a:lnSpc>
                <a:spcPct val="150000"/>
              </a:lnSpc>
              <a:spcBef>
                <a:spcPts val="0"/>
              </a:spcBef>
              <a:spcAft>
                <a:spcPts val="0"/>
              </a:spcAft>
              <a:buSzPts val="1400"/>
              <a:buChar char="●"/>
            </a:pPr>
            <a:r>
              <a:rPr lang="en-GB" u="sng">
                <a:solidFill>
                  <a:schemeClr val="hlink"/>
                </a:solidFill>
                <a:hlinkClick r:id="rId6"/>
              </a:rPr>
              <a:t>Descargar para Windows de 64 bits</a:t>
            </a:r>
            <a:endParaRPr/>
          </a:p>
          <a:p>
            <a:pPr indent="-317500" lvl="0" marL="457200" rtl="0" algn="l">
              <a:lnSpc>
                <a:spcPct val="150000"/>
              </a:lnSpc>
              <a:spcBef>
                <a:spcPts val="0"/>
              </a:spcBef>
              <a:spcAft>
                <a:spcPts val="0"/>
              </a:spcAft>
              <a:buSzPts val="1400"/>
              <a:buChar char="●"/>
            </a:pPr>
            <a:r>
              <a:rPr lang="en-GB" u="sng">
                <a:solidFill>
                  <a:schemeClr val="hlink"/>
                </a:solidFill>
                <a:hlinkClick r:id="rId7"/>
              </a:rPr>
              <a:t>Descargar para Mac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995163" y="274650"/>
            <a:ext cx="74145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SUBÍ LA CUARTA ENTREGA DE TU PROYECTO</a:t>
            </a:r>
            <a:endParaRPr i="1" sz="3600">
              <a:latin typeface="Anton"/>
              <a:ea typeface="Anton"/>
              <a:cs typeface="Anton"/>
              <a:sym typeface="Anton"/>
            </a:endParaRPr>
          </a:p>
        </p:txBody>
      </p:sp>
      <p:pic>
        <p:nvPicPr>
          <p:cNvPr id="70" name="Google Shape;70;p15"/>
          <p:cNvPicPr preferRelativeResize="0"/>
          <p:nvPr/>
        </p:nvPicPr>
        <p:blipFill>
          <a:blip r:embed="rId3">
            <a:alphaModFix/>
          </a:blip>
          <a:stretch>
            <a:fillRect/>
          </a:stretch>
        </p:blipFill>
        <p:spPr>
          <a:xfrm>
            <a:off x="7748400" y="4727300"/>
            <a:ext cx="1186526" cy="330675"/>
          </a:xfrm>
          <a:prstGeom prst="rect">
            <a:avLst/>
          </a:prstGeom>
          <a:noFill/>
          <a:ln>
            <a:noFill/>
          </a:ln>
        </p:spPr>
      </p:pic>
      <p:graphicFrame>
        <p:nvGraphicFramePr>
          <p:cNvPr id="71" name="Google Shape;71;p15"/>
          <p:cNvGraphicFramePr/>
          <p:nvPr/>
        </p:nvGraphicFramePr>
        <p:xfrm>
          <a:off x="1247463" y="969675"/>
          <a:ext cx="3000000" cy="3000000"/>
        </p:xfrm>
        <a:graphic>
          <a:graphicData uri="http://schemas.openxmlformats.org/drawingml/2006/table">
            <a:tbl>
              <a:tblPr>
                <a:noFill/>
                <a:tableStyleId>{A709A80F-69C5-4B3B-B233-D67917B662E5}</a:tableStyleId>
              </a:tblPr>
              <a:tblGrid>
                <a:gridCol w="1906550"/>
                <a:gridCol w="3078950"/>
                <a:gridCol w="1924375"/>
              </a:tblGrid>
              <a:tr h="294075">
                <a:tc rowSpan="3">
                  <a:txBody>
                    <a:bodyPr/>
                    <a:lstStyle/>
                    <a:p>
                      <a:pPr indent="0" lvl="0" marL="0" marR="0" rtl="0" algn="l">
                        <a:lnSpc>
                          <a:spcPct val="115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PRIMERA ENTREGA</a:t>
                      </a:r>
                      <a:endParaRPr i="1" sz="1800" u="none" cap="none" strike="noStrike">
                        <a:latin typeface="Anton"/>
                        <a:ea typeface="Anton"/>
                        <a:cs typeface="Anton"/>
                        <a:sym typeface="Anton"/>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rowSpan="3">
                  <a:txBody>
                    <a:bodyPr/>
                    <a:lstStyle/>
                    <a:p>
                      <a:pPr indent="0" lvl="0" marL="0" marR="0" rtl="0" algn="ctr">
                        <a:lnSpc>
                          <a:spcPct val="115000"/>
                        </a:lnSpc>
                        <a:spcBef>
                          <a:spcPts val="0"/>
                        </a:spcBef>
                        <a:spcAft>
                          <a:spcPts val="0"/>
                        </a:spcAft>
                        <a:buClr>
                          <a:srgbClr val="000000"/>
                        </a:buClr>
                        <a:buSzPts val="1600"/>
                        <a:buFont typeface="Arial"/>
                        <a:buNone/>
                      </a:pPr>
                      <a:r>
                        <a:rPr lang="en-GB" sz="1600">
                          <a:latin typeface="Didact Gothic"/>
                          <a:ea typeface="Didact Gothic"/>
                          <a:cs typeface="Didact Gothic"/>
                          <a:sym typeface="Didact Gothic"/>
                        </a:rPr>
                        <a:t>Estructura base de la página web: Sketch y estructura en HTML</a:t>
                      </a:r>
                      <a:endParaRPr sz="1600" u="none" cap="none" strike="noStrike">
                        <a:latin typeface="Didact Gothic"/>
                        <a:ea typeface="Didact Gothic"/>
                        <a:cs typeface="Didact Gothic"/>
                        <a:sym typeface="Didact Gothic"/>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rowSpan="3">
                  <a:txBody>
                    <a:bodyPr/>
                    <a:lstStyle/>
                    <a:p>
                      <a:pPr indent="0" lvl="0" marL="0" marR="0" rtl="0" algn="ctr">
                        <a:lnSpc>
                          <a:spcPct val="115000"/>
                        </a:lnSpc>
                        <a:spcBef>
                          <a:spcPts val="0"/>
                        </a:spcBef>
                        <a:spcAft>
                          <a:spcPts val="0"/>
                        </a:spcAft>
                        <a:buClr>
                          <a:srgbClr val="000000"/>
                        </a:buClr>
                        <a:buSzPts val="1800"/>
                        <a:buFont typeface="Arial"/>
                        <a:buNone/>
                      </a:pPr>
                      <a:r>
                        <a:rPr b="1" lang="en-GB" sz="1800">
                          <a:latin typeface="Didact Gothic"/>
                          <a:ea typeface="Didact Gothic"/>
                          <a:cs typeface="Didact Gothic"/>
                          <a:sym typeface="Didact Gothic"/>
                        </a:rPr>
                        <a:t>Clase 4</a:t>
                      </a:r>
                      <a:endParaRPr b="1" sz="1800" u="none" cap="none" strike="noStrike">
                        <a:latin typeface="Didact Gothic"/>
                        <a:ea typeface="Didact Gothic"/>
                        <a:cs typeface="Didact Gothic"/>
                        <a:sym typeface="Didact Gothic"/>
                      </a:endParaRPr>
                    </a:p>
                  </a:txBody>
                  <a:tcPr marT="19050" marB="19050" marR="28575" marL="28575" anchor="ctr">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237125">
                <a:tc vMerge="1"/>
                <a:tc vMerge="1"/>
                <a:tc vMerge="1"/>
              </a:tr>
              <a:tr h="74675">
                <a:tc vMerge="1"/>
                <a:tc vMerge="1"/>
                <a:tc vMerge="1"/>
              </a:tr>
              <a:tr h="294075">
                <a:tc rowSpan="3">
                  <a:txBody>
                    <a:bodyPr/>
                    <a:lstStyle/>
                    <a:p>
                      <a:pPr indent="0" lvl="0" marL="0" marR="0" rtl="0" algn="l">
                        <a:lnSpc>
                          <a:spcPct val="115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SEGUNDA ENTREGA</a:t>
                      </a:r>
                      <a:endParaRPr i="1" sz="1800" u="none" cap="none" strike="noStrike">
                        <a:latin typeface="Anton"/>
                        <a:ea typeface="Anton"/>
                        <a:cs typeface="Anton"/>
                        <a:sym typeface="Anton"/>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3">
                  <a:txBody>
                    <a:bodyPr/>
                    <a:lstStyle/>
                    <a:p>
                      <a:pPr indent="0" lvl="0" marL="0" marR="0" rtl="0" algn="ctr">
                        <a:lnSpc>
                          <a:spcPct val="115000"/>
                        </a:lnSpc>
                        <a:spcBef>
                          <a:spcPts val="0"/>
                        </a:spcBef>
                        <a:spcAft>
                          <a:spcPts val="0"/>
                        </a:spcAft>
                        <a:buClr>
                          <a:srgbClr val="000000"/>
                        </a:buClr>
                        <a:buSzPts val="1100"/>
                        <a:buFont typeface="Arial"/>
                        <a:buNone/>
                      </a:pPr>
                      <a:r>
                        <a:rPr lang="en-GB" sz="1600">
                          <a:latin typeface="Didact Gothic"/>
                          <a:ea typeface="Didact Gothic"/>
                          <a:cs typeface="Didact Gothic"/>
                          <a:sym typeface="Didact Gothic"/>
                        </a:rPr>
                        <a:t>Agregar CSS al proyecto, modelado, flexbox y grillas</a:t>
                      </a:r>
                      <a:endParaRPr sz="1600">
                        <a:latin typeface="Didact Gothic"/>
                        <a:ea typeface="Didact Gothic"/>
                        <a:cs typeface="Didact Gothic"/>
                        <a:sym typeface="Didact Gothic"/>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Clr>
                          <a:srgbClr val="000000"/>
                        </a:buClr>
                        <a:buSzPts val="1800"/>
                        <a:buFont typeface="Arial"/>
                        <a:buNone/>
                      </a:pPr>
                      <a:r>
                        <a:rPr b="1" lang="en-GB" sz="1800">
                          <a:solidFill>
                            <a:srgbClr val="000000"/>
                          </a:solidFill>
                          <a:latin typeface="Didact Gothic"/>
                          <a:ea typeface="Didact Gothic"/>
                          <a:cs typeface="Didact Gothic"/>
                          <a:sym typeface="Didact Gothic"/>
                        </a:rPr>
                        <a:t>Clase 8</a:t>
                      </a:r>
                      <a:endParaRPr b="1" sz="1800" u="none" cap="none" strike="noStrike">
                        <a:latin typeface="Didact Gothic"/>
                        <a:ea typeface="Didact Gothic"/>
                        <a:cs typeface="Didact Gothic"/>
                        <a:sym typeface="Didact Gothic"/>
                      </a:endParaRPr>
                    </a:p>
                  </a:txBody>
                  <a:tcPr marT="19050" marB="19050" marR="28575" marL="28575" anchor="ctr">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37125">
                <a:tc vMerge="1"/>
                <a:tc vMerge="1"/>
                <a:tc vMerge="1"/>
              </a:tr>
              <a:tr h="74675">
                <a:tc vMerge="1"/>
                <a:tc vMerge="1"/>
                <a:tc vMerge="1"/>
              </a:tr>
              <a:tr h="294075">
                <a:tc rowSpan="3">
                  <a:txBody>
                    <a:bodyPr/>
                    <a:lstStyle/>
                    <a:p>
                      <a:pPr indent="0" lvl="0" marL="0" marR="0" rtl="0" algn="l">
                        <a:lnSpc>
                          <a:spcPct val="115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TERCERA ENTREGA</a:t>
                      </a:r>
                      <a:endParaRPr i="1" sz="1800" u="none" cap="none" strike="noStrike">
                        <a:latin typeface="Anton"/>
                        <a:ea typeface="Anton"/>
                        <a:cs typeface="Anton"/>
                        <a:sym typeface="Anton"/>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3">
                  <a:txBody>
                    <a:bodyPr/>
                    <a:lstStyle/>
                    <a:p>
                      <a:pPr indent="0" lvl="0" marL="0" marR="0" rtl="0" algn="ctr">
                        <a:lnSpc>
                          <a:spcPct val="115000"/>
                        </a:lnSpc>
                        <a:spcBef>
                          <a:spcPts val="0"/>
                        </a:spcBef>
                        <a:spcAft>
                          <a:spcPts val="0"/>
                        </a:spcAft>
                        <a:buClr>
                          <a:srgbClr val="000000"/>
                        </a:buClr>
                        <a:buSzPts val="1600"/>
                        <a:buFont typeface="Arial"/>
                        <a:buNone/>
                      </a:pPr>
                      <a:r>
                        <a:rPr lang="en-GB" sz="1600">
                          <a:latin typeface="Didact Gothic"/>
                          <a:ea typeface="Didact Gothic"/>
                          <a:cs typeface="Didact Gothic"/>
                          <a:sym typeface="Didact Gothic"/>
                        </a:rPr>
                        <a:t>Adaptación del proyecto al framework, agregando animaciones, transformaciones y transiciones</a:t>
                      </a:r>
                      <a:endParaRPr sz="1600" u="none" cap="none" strike="noStrike">
                        <a:latin typeface="Didact Gothic"/>
                        <a:ea typeface="Didact Gothic"/>
                        <a:cs typeface="Didact Gothic"/>
                        <a:sym typeface="Didact Gothic"/>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Clr>
                          <a:srgbClr val="000000"/>
                        </a:buClr>
                        <a:buSzPts val="1800"/>
                        <a:buFont typeface="Arial"/>
                        <a:buNone/>
                      </a:pPr>
                      <a:r>
                        <a:rPr b="1" lang="en-GB" sz="1800">
                          <a:solidFill>
                            <a:srgbClr val="000000"/>
                          </a:solidFill>
                          <a:latin typeface="Didact Gothic"/>
                          <a:ea typeface="Didact Gothic"/>
                          <a:cs typeface="Didact Gothic"/>
                          <a:sym typeface="Didact Gothic"/>
                        </a:rPr>
                        <a:t>Clase 12</a:t>
                      </a:r>
                      <a:endParaRPr b="1" sz="1800" u="none" cap="none" strike="noStrike">
                        <a:latin typeface="Didact Gothic"/>
                        <a:ea typeface="Didact Gothic"/>
                        <a:cs typeface="Didact Gothic"/>
                        <a:sym typeface="Didact Gothic"/>
                      </a:endParaRPr>
                    </a:p>
                  </a:txBody>
                  <a:tcPr marT="19050" marB="19050" marR="28575" marL="28575" anchor="ctr">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37125">
                <a:tc vMerge="1"/>
                <a:tc vMerge="1"/>
                <a:tc vMerge="1"/>
              </a:tr>
              <a:tr h="64050">
                <a:tc vMerge="1"/>
                <a:tc vMerge="1"/>
                <a:tc vMerge="1"/>
              </a:tr>
              <a:tr h="294075">
                <a:tc rowSpan="3">
                  <a:txBody>
                    <a:bodyPr/>
                    <a:lstStyle/>
                    <a:p>
                      <a:pPr indent="0" lvl="0" marL="0" marR="0" rtl="0" algn="l">
                        <a:lnSpc>
                          <a:spcPct val="115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CUA</a:t>
                      </a:r>
                      <a:r>
                        <a:rPr i="1" lang="en-GB" sz="1800">
                          <a:latin typeface="Anton"/>
                          <a:ea typeface="Anton"/>
                          <a:cs typeface="Anton"/>
                          <a:sym typeface="Anton"/>
                        </a:rPr>
                        <a:t>RTA</a:t>
                      </a:r>
                      <a:r>
                        <a:rPr i="1" lang="en-GB" sz="1800" u="none" cap="none" strike="noStrike">
                          <a:latin typeface="Anton"/>
                          <a:ea typeface="Anton"/>
                          <a:cs typeface="Anton"/>
                          <a:sym typeface="Anton"/>
                        </a:rPr>
                        <a:t> ENTREGA</a:t>
                      </a:r>
                      <a:endParaRPr i="1" sz="1800" u="none" cap="none" strike="noStrike">
                        <a:latin typeface="Anton"/>
                        <a:ea typeface="Anton"/>
                        <a:cs typeface="Anton"/>
                        <a:sym typeface="Anton"/>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0FF00"/>
                    </a:solidFill>
                  </a:tcPr>
                </a:tc>
                <a:tc rowSpan="3">
                  <a:txBody>
                    <a:bodyPr/>
                    <a:lstStyle/>
                    <a:p>
                      <a:pPr indent="0" lvl="0" marL="0" marR="0" rtl="0" algn="ctr">
                        <a:lnSpc>
                          <a:spcPct val="115000"/>
                        </a:lnSpc>
                        <a:spcBef>
                          <a:spcPts val="0"/>
                        </a:spcBef>
                        <a:spcAft>
                          <a:spcPts val="0"/>
                        </a:spcAft>
                        <a:buClr>
                          <a:srgbClr val="000000"/>
                        </a:buClr>
                        <a:buSzPts val="1600"/>
                        <a:buFont typeface="Arial"/>
                        <a:buNone/>
                      </a:pPr>
                      <a:r>
                        <a:rPr lang="en-GB" sz="1600">
                          <a:latin typeface="Didact Gothic"/>
                          <a:ea typeface="Didact Gothic"/>
                          <a:cs typeface="Didact Gothic"/>
                          <a:sym typeface="Didact Gothic"/>
                        </a:rPr>
                        <a:t>Aplicación de SASS y subida al repositorio de GitHub</a:t>
                      </a:r>
                      <a:endParaRPr sz="1600" u="none" cap="none" strike="noStrike">
                        <a:latin typeface="Didact Gothic"/>
                        <a:ea typeface="Didact Gothic"/>
                        <a:cs typeface="Didact Gothic"/>
                        <a:sym typeface="Didact Gothic"/>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0FF00"/>
                    </a:solidFill>
                  </a:tcPr>
                </a:tc>
                <a:tc rowSpan="3">
                  <a:txBody>
                    <a:bodyPr/>
                    <a:lstStyle/>
                    <a:p>
                      <a:pPr indent="0" lvl="0" marL="0" rtl="0" algn="ctr">
                        <a:lnSpc>
                          <a:spcPct val="115000"/>
                        </a:lnSpc>
                        <a:spcBef>
                          <a:spcPts val="0"/>
                        </a:spcBef>
                        <a:spcAft>
                          <a:spcPts val="0"/>
                        </a:spcAft>
                        <a:buClr>
                          <a:srgbClr val="000000"/>
                        </a:buClr>
                        <a:buSzPts val="1800"/>
                        <a:buFont typeface="Arial"/>
                        <a:buNone/>
                      </a:pPr>
                      <a:r>
                        <a:rPr b="1" lang="en-GB" sz="1800">
                          <a:solidFill>
                            <a:srgbClr val="000000"/>
                          </a:solidFill>
                          <a:latin typeface="Didact Gothic"/>
                          <a:ea typeface="Didact Gothic"/>
                          <a:cs typeface="Didact Gothic"/>
                          <a:sym typeface="Didact Gothic"/>
                        </a:rPr>
                        <a:t>Clase 16</a:t>
                      </a:r>
                      <a:endParaRPr b="1" sz="1800" u="none" cap="none" strike="noStrike">
                        <a:latin typeface="Didact Gothic"/>
                        <a:ea typeface="Didact Gothic"/>
                        <a:cs typeface="Didact Gothic"/>
                        <a:sym typeface="Didact Gothic"/>
                      </a:endParaRPr>
                    </a:p>
                  </a:txBody>
                  <a:tcPr marT="19050" marB="19050" marR="28575" marL="28575" anchor="ctr">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0FF00"/>
                    </a:solidFill>
                  </a:tcPr>
                </a:tc>
              </a:tr>
              <a:tr h="237125">
                <a:tc vMerge="1"/>
                <a:tc vMerge="1"/>
                <a:tc vMerge="1"/>
              </a:tr>
              <a:tr h="74675">
                <a:tc vMerge="1"/>
                <a:tc vMerge="1"/>
                <a:tc vMerge="1"/>
              </a:tr>
              <a:tr h="294075">
                <a:tc rowSpan="3">
                  <a:txBody>
                    <a:bodyPr/>
                    <a:lstStyle/>
                    <a:p>
                      <a:pPr indent="0" lvl="0" marL="0" marR="0" rtl="0" algn="l">
                        <a:lnSpc>
                          <a:spcPct val="115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ENTREGA FINAL</a:t>
                      </a:r>
                      <a:endParaRPr i="1" sz="1800" u="none" cap="none" strike="noStrike">
                        <a:latin typeface="Anton"/>
                        <a:ea typeface="Anton"/>
                        <a:cs typeface="Anton"/>
                        <a:sym typeface="Anton"/>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3">
                  <a:txBody>
                    <a:bodyPr/>
                    <a:lstStyle/>
                    <a:p>
                      <a:pPr indent="0" lvl="0" marL="0" marR="0" rtl="0" algn="ctr">
                        <a:lnSpc>
                          <a:spcPct val="115000"/>
                        </a:lnSpc>
                        <a:spcBef>
                          <a:spcPts val="0"/>
                        </a:spcBef>
                        <a:spcAft>
                          <a:spcPts val="0"/>
                        </a:spcAft>
                        <a:buClr>
                          <a:srgbClr val="000000"/>
                        </a:buClr>
                        <a:buSzPts val="1600"/>
                        <a:buFont typeface="Arial"/>
                        <a:buNone/>
                      </a:pPr>
                      <a:r>
                        <a:rPr lang="en-GB" sz="1600" u="none" cap="none" strike="noStrike">
                          <a:latin typeface="Didact Gothic"/>
                          <a:ea typeface="Didact Gothic"/>
                          <a:cs typeface="Didact Gothic"/>
                          <a:sym typeface="Didact Gothic"/>
                        </a:rPr>
                        <a:t>Página final cargada en el servidor con acceso desde la web</a:t>
                      </a:r>
                      <a:endParaRPr sz="1600" u="none" cap="none" strike="noStrike">
                        <a:latin typeface="Didact Gothic"/>
                        <a:ea typeface="Didact Gothic"/>
                        <a:cs typeface="Didact Gothic"/>
                        <a:sym typeface="Didact Gothic"/>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Clr>
                          <a:srgbClr val="000000"/>
                        </a:buClr>
                        <a:buSzPts val="1800"/>
                        <a:buFont typeface="Arial"/>
                        <a:buNone/>
                      </a:pPr>
                      <a:r>
                        <a:rPr b="1" lang="en-GB" sz="1800">
                          <a:solidFill>
                            <a:srgbClr val="000000"/>
                          </a:solidFill>
                          <a:latin typeface="Didact Gothic"/>
                          <a:ea typeface="Didact Gothic"/>
                          <a:cs typeface="Didact Gothic"/>
                          <a:sym typeface="Didact Gothic"/>
                        </a:rPr>
                        <a:t>Clase 18</a:t>
                      </a:r>
                      <a:endParaRPr b="1" sz="1800" u="none" cap="none" strike="noStrike">
                        <a:latin typeface="Didact Gothic"/>
                        <a:ea typeface="Didact Gothic"/>
                        <a:cs typeface="Didact Gothic"/>
                        <a:sym typeface="Didact Gothic"/>
                      </a:endParaRPr>
                    </a:p>
                  </a:txBody>
                  <a:tcPr marT="19050" marB="19050" marR="28575" marL="28575" anchor="ctr">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37125">
                <a:tc vMerge="1"/>
                <a:tc vMerge="1"/>
                <a:tc vMerge="1"/>
              </a:tr>
              <a:tr h="268775">
                <a:tc vMerge="1"/>
                <a:tc vMerge="1"/>
                <a:tc vMerge="1"/>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FF"/>
            </a:gs>
            <a:gs pos="50000">
              <a:srgbClr val="B32DAA"/>
            </a:gs>
            <a:gs pos="100000">
              <a:srgbClr val="662D91"/>
            </a:gs>
          </a:gsLst>
          <a:lin ang="10800025" scaled="0"/>
        </a:gradFill>
      </p:bgPr>
    </p:bg>
    <p:spTree>
      <p:nvGrpSpPr>
        <p:cNvPr id="319" name="Shape 319"/>
        <p:cNvGrpSpPr/>
        <p:nvPr/>
      </p:nvGrpSpPr>
      <p:grpSpPr>
        <a:xfrm>
          <a:off x="0" y="0"/>
          <a:ext cx="0" cy="0"/>
          <a:chOff x="0" y="0"/>
          <a:chExt cx="0" cy="0"/>
        </a:xfrm>
      </p:grpSpPr>
      <p:sp>
        <p:nvSpPr>
          <p:cNvPr id="320" name="Google Shape;320;p42"/>
          <p:cNvSpPr txBox="1"/>
          <p:nvPr/>
        </p:nvSpPr>
        <p:spPr>
          <a:xfrm>
            <a:off x="1610675"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CONFIGURACIONES INICIALES</a:t>
            </a:r>
            <a:endParaRPr i="1" sz="3600">
              <a:solidFill>
                <a:srgbClr val="E0FF00"/>
              </a:solidFill>
              <a:latin typeface="Anton"/>
              <a:ea typeface="Anton"/>
              <a:cs typeface="Anton"/>
              <a:sym typeface="Anton"/>
            </a:endParaRPr>
          </a:p>
        </p:txBody>
      </p:sp>
      <p:pic>
        <p:nvPicPr>
          <p:cNvPr id="321" name="Google Shape;321;p42"/>
          <p:cNvPicPr preferRelativeResize="0"/>
          <p:nvPr/>
        </p:nvPicPr>
        <p:blipFill>
          <a:blip r:embed="rId3">
            <a:alphaModFix/>
          </a:blip>
          <a:stretch>
            <a:fillRect/>
          </a:stretch>
        </p:blipFill>
        <p:spPr>
          <a:xfrm>
            <a:off x="7446150" y="4444700"/>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7" name="Google Shape;327;p43"/>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3"/>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C</a:t>
            </a:r>
            <a:r>
              <a:rPr lang="en-GB" sz="3800">
                <a:solidFill>
                  <a:schemeClr val="dk1"/>
                </a:solidFill>
                <a:latin typeface="Anton"/>
                <a:ea typeface="Anton"/>
                <a:cs typeface="Anton"/>
                <a:sym typeface="Anton"/>
              </a:rPr>
              <a:t>onfiguración</a:t>
            </a:r>
            <a:endParaRPr sz="3800">
              <a:solidFill>
                <a:schemeClr val="dk1"/>
              </a:solidFill>
              <a:latin typeface="Anton"/>
              <a:ea typeface="Anton"/>
              <a:cs typeface="Anton"/>
              <a:sym typeface="Anton"/>
            </a:endParaRPr>
          </a:p>
        </p:txBody>
      </p:sp>
      <p:pic>
        <p:nvPicPr>
          <p:cNvPr id="329" name="Google Shape;329;p43"/>
          <p:cNvPicPr preferRelativeResize="0"/>
          <p:nvPr/>
        </p:nvPicPr>
        <p:blipFill>
          <a:blip r:embed="rId4">
            <a:alphaModFix/>
          </a:blip>
          <a:stretch>
            <a:fillRect/>
          </a:stretch>
        </p:blipFill>
        <p:spPr>
          <a:xfrm>
            <a:off x="726050" y="1790491"/>
            <a:ext cx="8028399" cy="2828710"/>
          </a:xfrm>
          <a:prstGeom prst="rect">
            <a:avLst/>
          </a:prstGeom>
          <a:noFill/>
          <a:ln>
            <a:noFill/>
          </a:ln>
        </p:spPr>
      </p:pic>
      <p:sp>
        <p:nvSpPr>
          <p:cNvPr id="330" name="Google Shape;330;p43"/>
          <p:cNvSpPr txBox="1"/>
          <p:nvPr/>
        </p:nvSpPr>
        <p:spPr>
          <a:xfrm>
            <a:off x="97050" y="1367125"/>
            <a:ext cx="89421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latin typeface="Didact Gothic"/>
                <a:ea typeface="Didact Gothic"/>
                <a:cs typeface="Didact Gothic"/>
                <a:sym typeface="Didact Gothic"/>
              </a:rPr>
              <a:t>Con los datos que nos brinda el hosting, vamos a completar: “</a:t>
            </a:r>
            <a:r>
              <a:rPr b="1" lang="en-GB" sz="1600">
                <a:latin typeface="Didact Gothic"/>
                <a:ea typeface="Didact Gothic"/>
                <a:cs typeface="Didact Gothic"/>
                <a:sym typeface="Didact Gothic"/>
              </a:rPr>
              <a:t>servidor</a:t>
            </a:r>
            <a:r>
              <a:rPr lang="en-GB" sz="1600">
                <a:latin typeface="Didact Gothic"/>
                <a:ea typeface="Didact Gothic"/>
                <a:cs typeface="Didact Gothic"/>
                <a:sym typeface="Didact Gothic"/>
              </a:rPr>
              <a:t>”, el  “</a:t>
            </a:r>
            <a:r>
              <a:rPr b="1" lang="en-GB" sz="1600">
                <a:latin typeface="Didact Gothic"/>
                <a:ea typeface="Didact Gothic"/>
                <a:cs typeface="Didact Gothic"/>
                <a:sym typeface="Didact Gothic"/>
              </a:rPr>
              <a:t>usuario</a:t>
            </a:r>
            <a:r>
              <a:rPr lang="en-GB" sz="1600">
                <a:latin typeface="Didact Gothic"/>
                <a:ea typeface="Didact Gothic"/>
                <a:cs typeface="Didact Gothic"/>
                <a:sym typeface="Didact Gothic"/>
              </a:rPr>
              <a:t>” y “</a:t>
            </a:r>
            <a:r>
              <a:rPr b="1" lang="en-GB" sz="1600">
                <a:latin typeface="Didact Gothic"/>
                <a:ea typeface="Didact Gothic"/>
                <a:cs typeface="Didact Gothic"/>
                <a:sym typeface="Didact Gothic"/>
              </a:rPr>
              <a:t>contraseña</a:t>
            </a:r>
            <a:r>
              <a:rPr lang="en-GB" sz="1600">
                <a:latin typeface="Didact Gothic"/>
                <a:ea typeface="Didact Gothic"/>
                <a:cs typeface="Didact Gothic"/>
                <a:sym typeface="Didact Gothic"/>
              </a:rPr>
              <a:t>”</a:t>
            </a:r>
            <a:endParaRPr sz="16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600">
              <a:latin typeface="Didact Gothic"/>
              <a:ea typeface="Didact Gothic"/>
              <a:cs typeface="Didact Gothic"/>
              <a:sym typeface="Didact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6" name="Google Shape;336;p44"/>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44"/>
          <p:cNvPicPr preferRelativeResize="0"/>
          <p:nvPr/>
        </p:nvPicPr>
        <p:blipFill>
          <a:blip r:embed="rId4">
            <a:alphaModFix/>
          </a:blip>
          <a:stretch>
            <a:fillRect/>
          </a:stretch>
        </p:blipFill>
        <p:spPr>
          <a:xfrm>
            <a:off x="726050" y="1519526"/>
            <a:ext cx="5189323" cy="3361126"/>
          </a:xfrm>
          <a:prstGeom prst="rect">
            <a:avLst/>
          </a:prstGeom>
          <a:noFill/>
          <a:ln>
            <a:noFill/>
          </a:ln>
        </p:spPr>
      </p:pic>
      <p:sp>
        <p:nvSpPr>
          <p:cNvPr id="338" name="Google Shape;338;p44"/>
          <p:cNvSpPr txBox="1"/>
          <p:nvPr/>
        </p:nvSpPr>
        <p:spPr>
          <a:xfrm>
            <a:off x="6288900" y="1498900"/>
            <a:ext cx="25635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Didact Gothic"/>
                <a:ea typeface="Didact Gothic"/>
                <a:cs typeface="Didact Gothic"/>
                <a:sym typeface="Didact Gothic"/>
              </a:rPr>
              <a:t>Aparecerá un cartel que dice “certificado desconocido”</a:t>
            </a:r>
            <a:br>
              <a:rPr lang="en-GB" sz="1800">
                <a:latin typeface="Didact Gothic"/>
                <a:ea typeface="Didact Gothic"/>
                <a:cs typeface="Didact Gothic"/>
                <a:sym typeface="Didact Gothic"/>
              </a:rPr>
            </a:br>
            <a:br>
              <a:rPr lang="en-GB" sz="1800">
                <a:latin typeface="Didact Gothic"/>
                <a:ea typeface="Didact Gothic"/>
                <a:cs typeface="Didact Gothic"/>
                <a:sym typeface="Didact Gothic"/>
              </a:rPr>
            </a:br>
            <a:r>
              <a:rPr lang="en-GB" sz="1800">
                <a:latin typeface="Didact Gothic"/>
                <a:ea typeface="Didact Gothic"/>
                <a:cs typeface="Didact Gothic"/>
                <a:sym typeface="Didact Gothic"/>
              </a:rPr>
              <a:t>Hacer</a:t>
            </a:r>
            <a:r>
              <a:rPr lang="en-GB" sz="1800">
                <a:latin typeface="Didact Gothic"/>
                <a:ea typeface="Didact Gothic"/>
                <a:cs typeface="Didact Gothic"/>
                <a:sym typeface="Didact Gothic"/>
              </a:rPr>
              <a:t> clic en “aceptar”</a:t>
            </a:r>
            <a:endParaRPr sz="18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39" name="Google Shape;339;p44"/>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Configuración</a:t>
            </a:r>
            <a:endParaRPr sz="3800">
              <a:solidFill>
                <a:schemeClr val="dk1"/>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5" name="Google Shape;345;p45"/>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5"/>
          <p:cNvSpPr txBox="1"/>
          <p:nvPr/>
        </p:nvSpPr>
        <p:spPr>
          <a:xfrm>
            <a:off x="5758400" y="1498900"/>
            <a:ext cx="30939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Didact Gothic"/>
                <a:ea typeface="Didact Gothic"/>
                <a:cs typeface="Didact Gothic"/>
                <a:sym typeface="Didact Gothic"/>
              </a:rPr>
              <a:t>Entran al directorio “</a:t>
            </a:r>
            <a:r>
              <a:rPr i="1" lang="en-GB" sz="1800">
                <a:latin typeface="Didact Gothic"/>
                <a:ea typeface="Didact Gothic"/>
                <a:cs typeface="Didact Gothic"/>
                <a:sym typeface="Didact Gothic"/>
              </a:rPr>
              <a:t>public_html</a:t>
            </a:r>
            <a:r>
              <a:rPr lang="en-GB" sz="1800">
                <a:latin typeface="Didact Gothic"/>
                <a:ea typeface="Didact Gothic"/>
                <a:cs typeface="Didact Gothic"/>
                <a:sym typeface="Didact Gothic"/>
              </a:rPr>
              <a:t>” a la derecha, y a la izquierda eligen de su computadora </a:t>
            </a:r>
            <a:r>
              <a:rPr b="1" lang="en-GB" sz="1800">
                <a:latin typeface="Didact Gothic"/>
                <a:ea typeface="Didact Gothic"/>
                <a:cs typeface="Didact Gothic"/>
                <a:sym typeface="Didact Gothic"/>
              </a:rPr>
              <a:t>los archivos a subir (pueden ser varios a la vez</a:t>
            </a:r>
            <a:r>
              <a:rPr lang="en-GB" sz="1800">
                <a:latin typeface="Didact Gothic"/>
                <a:ea typeface="Didact Gothic"/>
                <a:cs typeface="Didact Gothic"/>
                <a:sym typeface="Didact Gothic"/>
              </a:rPr>
              <a:t>).</a:t>
            </a:r>
            <a:r>
              <a:rPr lang="en-GB" sz="1800">
                <a:latin typeface="Didact Gothic"/>
                <a:ea typeface="Didact Gothic"/>
                <a:cs typeface="Didact Gothic"/>
                <a:sym typeface="Didact Gothic"/>
              </a:rPr>
              <a:t> Luego </a:t>
            </a:r>
            <a:r>
              <a:rPr i="1" lang="en-GB" sz="1800">
                <a:latin typeface="Didact Gothic"/>
                <a:ea typeface="Didact Gothic"/>
                <a:cs typeface="Didact Gothic"/>
                <a:sym typeface="Didact Gothic"/>
              </a:rPr>
              <a:t>botón derecho</a:t>
            </a:r>
            <a:r>
              <a:rPr lang="en-GB" sz="1800">
                <a:latin typeface="Didact Gothic"/>
                <a:ea typeface="Didact Gothic"/>
                <a:cs typeface="Didact Gothic"/>
                <a:sym typeface="Didact Gothic"/>
              </a:rPr>
              <a:t> y clic en “</a:t>
            </a:r>
            <a:r>
              <a:rPr b="1" lang="en-GB" sz="1800">
                <a:latin typeface="Didact Gothic"/>
                <a:ea typeface="Didact Gothic"/>
                <a:cs typeface="Didact Gothic"/>
                <a:sym typeface="Didact Gothic"/>
              </a:rPr>
              <a:t>subir</a:t>
            </a:r>
            <a:r>
              <a:rPr lang="en-GB" sz="1800">
                <a:latin typeface="Didact Gothic"/>
                <a:ea typeface="Didact Gothic"/>
                <a:cs typeface="Didact Gothic"/>
                <a:sym typeface="Didact Gothic"/>
              </a:rPr>
              <a:t>”</a:t>
            </a:r>
            <a:endParaRPr sz="18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pic>
        <p:nvPicPr>
          <p:cNvPr id="347" name="Google Shape;347;p45"/>
          <p:cNvPicPr preferRelativeResize="0"/>
          <p:nvPr/>
        </p:nvPicPr>
        <p:blipFill>
          <a:blip r:embed="rId4">
            <a:alphaModFix/>
          </a:blip>
          <a:stretch>
            <a:fillRect/>
          </a:stretch>
        </p:blipFill>
        <p:spPr>
          <a:xfrm>
            <a:off x="726050" y="1498890"/>
            <a:ext cx="4783812" cy="3471586"/>
          </a:xfrm>
          <a:prstGeom prst="rect">
            <a:avLst/>
          </a:prstGeom>
          <a:noFill/>
          <a:ln>
            <a:noFill/>
          </a:ln>
        </p:spPr>
      </p:pic>
      <p:sp>
        <p:nvSpPr>
          <p:cNvPr id="348" name="Google Shape;348;p45"/>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Configuración</a:t>
            </a:r>
            <a:endParaRPr sz="3800">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4" name="Google Shape;354;p46"/>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6"/>
          <p:cNvSpPr txBox="1"/>
          <p:nvPr/>
        </p:nvSpPr>
        <p:spPr>
          <a:xfrm>
            <a:off x="811350" y="2101325"/>
            <a:ext cx="7521300" cy="16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400">
                <a:latin typeface="Didact Gothic"/>
                <a:ea typeface="Didact Gothic"/>
                <a:cs typeface="Didact Gothic"/>
                <a:sym typeface="Didact Gothic"/>
              </a:rPr>
              <a:t>¡LISTO!</a:t>
            </a:r>
            <a:endParaRPr sz="24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400">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sz="2400">
                <a:latin typeface="Didact Gothic"/>
                <a:ea typeface="Didact Gothic"/>
                <a:cs typeface="Didact Gothic"/>
                <a:sym typeface="Didact Gothic"/>
              </a:rPr>
              <a:t>Ya pueden probar su sitio online</a:t>
            </a:r>
            <a:endParaRPr sz="1800">
              <a:latin typeface="Didact Gothic"/>
              <a:ea typeface="Didact Gothic"/>
              <a:cs typeface="Didact Gothic"/>
              <a:sym typeface="Didact Gothic"/>
            </a:endParaRPr>
          </a:p>
        </p:txBody>
      </p:sp>
      <p:sp>
        <p:nvSpPr>
          <p:cNvPr id="356" name="Google Shape;356;p46"/>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Configuración</a:t>
            </a:r>
            <a:endParaRPr sz="3800">
              <a:solidFill>
                <a:schemeClr val="dk1"/>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FF"/>
            </a:gs>
            <a:gs pos="50000">
              <a:srgbClr val="B32DAA"/>
            </a:gs>
            <a:gs pos="100000">
              <a:srgbClr val="662D91"/>
            </a:gs>
          </a:gsLst>
          <a:lin ang="10800025" scaled="0"/>
        </a:gradFill>
      </p:bgPr>
    </p:bg>
    <p:spTree>
      <p:nvGrpSpPr>
        <p:cNvPr id="360" name="Shape 360"/>
        <p:cNvGrpSpPr/>
        <p:nvPr/>
      </p:nvGrpSpPr>
      <p:grpSpPr>
        <a:xfrm>
          <a:off x="0" y="0"/>
          <a:ext cx="0" cy="0"/>
          <a:chOff x="0" y="0"/>
          <a:chExt cx="0" cy="0"/>
        </a:xfrm>
      </p:grpSpPr>
      <p:sp>
        <p:nvSpPr>
          <p:cNvPr id="361" name="Google Shape;361;p47"/>
          <p:cNvSpPr txBox="1"/>
          <p:nvPr/>
        </p:nvSpPr>
        <p:spPr>
          <a:xfrm>
            <a:off x="1610675"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ASOCIAR HOSTING - DOMINIO</a:t>
            </a:r>
            <a:endParaRPr i="1" sz="3600">
              <a:solidFill>
                <a:srgbClr val="E0FF00"/>
              </a:solidFill>
              <a:latin typeface="Anton"/>
              <a:ea typeface="Anton"/>
              <a:cs typeface="Anton"/>
              <a:sym typeface="Anton"/>
            </a:endParaRPr>
          </a:p>
        </p:txBody>
      </p:sp>
      <p:pic>
        <p:nvPicPr>
          <p:cNvPr id="362" name="Google Shape;362;p47"/>
          <p:cNvPicPr preferRelativeResize="0"/>
          <p:nvPr/>
        </p:nvPicPr>
        <p:blipFill>
          <a:blip r:embed="rId3">
            <a:alphaModFix/>
          </a:blip>
          <a:stretch>
            <a:fillRect/>
          </a:stretch>
        </p:blipFill>
        <p:spPr>
          <a:xfrm>
            <a:off x="7446150" y="4444700"/>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9" name="Google Shape;369;p48"/>
          <p:cNvSpPr txBox="1"/>
          <p:nvPr/>
        </p:nvSpPr>
        <p:spPr>
          <a:xfrm>
            <a:off x="481575" y="1748125"/>
            <a:ext cx="8385900" cy="2805900"/>
          </a:xfrm>
          <a:prstGeom prst="rect">
            <a:avLst/>
          </a:prstGeom>
          <a:no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n-GB" sz="1800">
                <a:solidFill>
                  <a:schemeClr val="dk1"/>
                </a:solidFill>
                <a:latin typeface="Didact Gothic"/>
                <a:ea typeface="Didact Gothic"/>
                <a:cs typeface="Didact Gothic"/>
                <a:sym typeface="Didact Gothic"/>
              </a:rPr>
              <a:t>Una vez que tengamos nuestra web en el servidor es necesario </a:t>
            </a:r>
            <a:r>
              <a:rPr b="1" lang="en-GB" sz="1800">
                <a:solidFill>
                  <a:schemeClr val="dk1"/>
                </a:solidFill>
                <a:latin typeface="Didact Gothic"/>
                <a:ea typeface="Didact Gothic"/>
                <a:cs typeface="Didact Gothic"/>
                <a:sym typeface="Didact Gothic"/>
              </a:rPr>
              <a:t>asociar el dominio con el hosting.</a:t>
            </a:r>
            <a:endParaRPr b="1" sz="1800">
              <a:solidFill>
                <a:schemeClr val="dk1"/>
              </a:solidFill>
              <a:latin typeface="Didact Gothic"/>
              <a:ea typeface="Didact Gothic"/>
              <a:cs typeface="Didact Gothic"/>
              <a:sym typeface="Didact Gothic"/>
            </a:endParaRPr>
          </a:p>
          <a:p>
            <a:pPr indent="45720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rPr lang="en-GB" sz="1800">
                <a:solidFill>
                  <a:schemeClr val="dk1"/>
                </a:solidFill>
                <a:latin typeface="Didact Gothic"/>
                <a:ea typeface="Didact Gothic"/>
                <a:cs typeface="Didact Gothic"/>
                <a:sym typeface="Didact Gothic"/>
              </a:rPr>
              <a:t>Teniendo en claro lo que es un dominio en Internet, nos falta el paso de relacionarlo con el servidor que hemos contratado, donde se encuentran los archivos que forman el sitio web. Para esto, tenemos que informarle a la entidad registrante del dominio cu</a:t>
            </a:r>
            <a:r>
              <a:rPr lang="en-GB" sz="1800">
                <a:solidFill>
                  <a:schemeClr val="dk1"/>
                </a:solidFill>
                <a:latin typeface="Didact Gothic"/>
                <a:ea typeface="Didact Gothic"/>
                <a:cs typeface="Didact Gothic"/>
                <a:sym typeface="Didact Gothic"/>
              </a:rPr>
              <a:t>á</a:t>
            </a:r>
            <a:r>
              <a:rPr lang="en-GB" sz="1800">
                <a:solidFill>
                  <a:schemeClr val="dk1"/>
                </a:solidFill>
                <a:latin typeface="Didact Gothic"/>
                <a:ea typeface="Didact Gothic"/>
                <a:cs typeface="Didact Gothic"/>
                <a:sym typeface="Didact Gothic"/>
              </a:rPr>
              <a:t>l</a:t>
            </a:r>
            <a:r>
              <a:rPr lang="en-GB" sz="1800">
                <a:solidFill>
                  <a:schemeClr val="dk1"/>
                </a:solidFill>
                <a:latin typeface="Didact Gothic"/>
                <a:ea typeface="Didact Gothic"/>
                <a:cs typeface="Didact Gothic"/>
                <a:sym typeface="Didact Gothic"/>
              </a:rPr>
              <a:t>es</a:t>
            </a:r>
            <a:r>
              <a:rPr lang="en-GB" sz="1800">
                <a:solidFill>
                  <a:schemeClr val="dk1"/>
                </a:solidFill>
                <a:latin typeface="Didact Gothic"/>
                <a:ea typeface="Didact Gothic"/>
                <a:cs typeface="Didact Gothic"/>
                <a:sym typeface="Didact Gothic"/>
              </a:rPr>
              <a:t> son los DNS de nuestro servidor.</a:t>
            </a:r>
            <a:endParaRPr sz="1800">
              <a:solidFill>
                <a:schemeClr val="dk1"/>
              </a:solidFill>
              <a:latin typeface="Didact Gothic"/>
              <a:ea typeface="Didact Gothic"/>
              <a:cs typeface="Didact Gothic"/>
              <a:sym typeface="Didact Gothic"/>
            </a:endParaRPr>
          </a:p>
        </p:txBody>
      </p:sp>
      <p:sp>
        <p:nvSpPr>
          <p:cNvPr id="370" name="Google Shape;370;p48"/>
          <p:cNvSpPr txBox="1"/>
          <p:nvPr/>
        </p:nvSpPr>
        <p:spPr>
          <a:xfrm>
            <a:off x="1011076" y="53885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3800">
                <a:solidFill>
                  <a:schemeClr val="dk1"/>
                </a:solidFill>
                <a:latin typeface="Anton"/>
                <a:ea typeface="Anton"/>
                <a:cs typeface="Anton"/>
                <a:sym typeface="Anton"/>
              </a:rPr>
              <a:t>Hosting y Dominio</a:t>
            </a:r>
            <a:endParaRPr i="1" sz="3800">
              <a:solidFill>
                <a:schemeClr val="dk1"/>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4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7" name="Google Shape;377;p49"/>
          <p:cNvSpPr txBox="1"/>
          <p:nvPr/>
        </p:nvSpPr>
        <p:spPr>
          <a:xfrm>
            <a:off x="481575" y="1214725"/>
            <a:ext cx="8385900" cy="3861900"/>
          </a:xfrm>
          <a:prstGeom prst="rect">
            <a:avLst/>
          </a:prstGeom>
          <a:noFill/>
          <a:ln>
            <a:noFill/>
          </a:ln>
        </p:spPr>
        <p:txBody>
          <a:bodyPr anchorCtr="0" anchor="ctr" bIns="91425" lIns="91425" spcFirstLastPara="1" rIns="91425" wrap="square" tIns="91425">
            <a:noAutofit/>
          </a:bodyPr>
          <a:lstStyle/>
          <a:p>
            <a:pPr indent="457200" lvl="0" marL="0" rtl="0" algn="just">
              <a:lnSpc>
                <a:spcPct val="115000"/>
              </a:lnSpc>
              <a:spcBef>
                <a:spcPts val="0"/>
              </a:spcBef>
              <a:spcAft>
                <a:spcPts val="0"/>
              </a:spcAft>
              <a:buNone/>
            </a:pPr>
            <a:r>
              <a:rPr lang="en-GB" sz="1800">
                <a:solidFill>
                  <a:schemeClr val="dk1"/>
                </a:solidFill>
                <a:latin typeface="Didact Gothic"/>
                <a:ea typeface="Didact Gothic"/>
                <a:cs typeface="Didact Gothic"/>
                <a:sym typeface="Didact Gothic"/>
              </a:rPr>
              <a:t>La principal tarea de un servidor DNS es </a:t>
            </a:r>
            <a:r>
              <a:rPr b="1" lang="en-GB" sz="1800">
                <a:solidFill>
                  <a:schemeClr val="dk1"/>
                </a:solidFill>
                <a:latin typeface="Didact Gothic"/>
                <a:ea typeface="Didact Gothic"/>
                <a:cs typeface="Didact Gothic"/>
                <a:sym typeface="Didact Gothic"/>
              </a:rPr>
              <a:t>traducir el nombre del dominio</a:t>
            </a:r>
            <a:r>
              <a:rPr lang="en-GB" sz="1800">
                <a:solidFill>
                  <a:schemeClr val="dk1"/>
                </a:solidFill>
                <a:latin typeface="Didact Gothic"/>
                <a:ea typeface="Didact Gothic"/>
                <a:cs typeface="Didact Gothic"/>
                <a:sym typeface="Didact Gothic"/>
              </a:rPr>
              <a:t> (www.coderhouse.com) </a:t>
            </a:r>
            <a:r>
              <a:rPr b="1" lang="en-GB" sz="1800">
                <a:solidFill>
                  <a:schemeClr val="dk1"/>
                </a:solidFill>
                <a:latin typeface="Didact Gothic"/>
                <a:ea typeface="Didact Gothic"/>
                <a:cs typeface="Didact Gothic"/>
                <a:sym typeface="Didact Gothic"/>
              </a:rPr>
              <a:t>en una dirección IP</a:t>
            </a:r>
            <a:r>
              <a:rPr lang="en-GB" sz="1800">
                <a:solidFill>
                  <a:schemeClr val="dk1"/>
                </a:solidFill>
                <a:latin typeface="Didact Gothic"/>
                <a:ea typeface="Didact Gothic"/>
                <a:cs typeface="Didact Gothic"/>
                <a:sym typeface="Didact Gothic"/>
              </a:rPr>
              <a:t>.</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b="1"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rPr lang="en-GB" sz="1800">
                <a:solidFill>
                  <a:schemeClr val="dk1"/>
                </a:solidFill>
                <a:latin typeface="Didact Gothic"/>
                <a:ea typeface="Didact Gothic"/>
                <a:cs typeface="Didact Gothic"/>
                <a:sym typeface="Didact Gothic"/>
              </a:rPr>
              <a:t>Las direcciones IP (Internet Protocol) constan de un </a:t>
            </a:r>
            <a:r>
              <a:rPr b="1" lang="en-GB" sz="1800">
                <a:solidFill>
                  <a:schemeClr val="dk1"/>
                </a:solidFill>
                <a:latin typeface="Didact Gothic"/>
                <a:ea typeface="Didact Gothic"/>
                <a:cs typeface="Didact Gothic"/>
                <a:sym typeface="Didact Gothic"/>
              </a:rPr>
              <a:t>número único</a:t>
            </a:r>
            <a:r>
              <a:rPr lang="en-GB" sz="1800">
                <a:solidFill>
                  <a:schemeClr val="dk1"/>
                </a:solidFill>
                <a:latin typeface="Didact Gothic"/>
                <a:ea typeface="Didact Gothic"/>
                <a:cs typeface="Didact Gothic"/>
                <a:sym typeface="Didact Gothic"/>
              </a:rPr>
              <a:t> e irrepetible con el cual se </a:t>
            </a:r>
            <a:r>
              <a:rPr b="1" lang="en-GB" sz="1800">
                <a:solidFill>
                  <a:schemeClr val="dk1"/>
                </a:solidFill>
                <a:latin typeface="Didact Gothic"/>
                <a:ea typeface="Didact Gothic"/>
                <a:cs typeface="Didact Gothic"/>
                <a:sym typeface="Didact Gothic"/>
              </a:rPr>
              <a:t>identifica una computadora</a:t>
            </a:r>
            <a:r>
              <a:rPr lang="en-GB" sz="1800">
                <a:solidFill>
                  <a:schemeClr val="dk1"/>
                </a:solidFill>
                <a:latin typeface="Didact Gothic"/>
                <a:ea typeface="Didact Gothic"/>
                <a:cs typeface="Didact Gothic"/>
                <a:sym typeface="Didact Gothic"/>
              </a:rPr>
              <a:t> conectada a una red que corre el protocolo IP. Ésta computadora es la </a:t>
            </a:r>
            <a:r>
              <a:rPr b="1" lang="en-GB" sz="1800">
                <a:solidFill>
                  <a:schemeClr val="dk1"/>
                </a:solidFill>
                <a:latin typeface="Didact Gothic"/>
                <a:ea typeface="Didact Gothic"/>
                <a:cs typeface="Didact Gothic"/>
                <a:sym typeface="Didact Gothic"/>
              </a:rPr>
              <a:t>que nos brinda el servidor para alojar nuestro sitio</a:t>
            </a:r>
            <a:r>
              <a:rPr lang="en-GB" sz="1800">
                <a:solidFill>
                  <a:schemeClr val="dk1"/>
                </a:solidFill>
                <a:latin typeface="Didact Gothic"/>
                <a:ea typeface="Didact Gothic"/>
                <a:cs typeface="Didact Gothic"/>
                <a:sym typeface="Didact Gothic"/>
              </a:rPr>
              <a:t>.</a:t>
            </a:r>
            <a:endParaRPr sz="1800">
              <a:solidFill>
                <a:schemeClr val="dk1"/>
              </a:solidFill>
              <a:latin typeface="Didact Gothic"/>
              <a:ea typeface="Didact Gothic"/>
              <a:cs typeface="Didact Gothic"/>
              <a:sym typeface="Didact Gothic"/>
            </a:endParaRPr>
          </a:p>
        </p:txBody>
      </p:sp>
      <p:sp>
        <p:nvSpPr>
          <p:cNvPr id="378" name="Google Shape;378;p49"/>
          <p:cNvSpPr txBox="1"/>
          <p:nvPr/>
        </p:nvSpPr>
        <p:spPr>
          <a:xfrm>
            <a:off x="1011076" y="53885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3800">
                <a:solidFill>
                  <a:schemeClr val="dk1"/>
                </a:solidFill>
                <a:latin typeface="Anton"/>
                <a:ea typeface="Anton"/>
                <a:cs typeface="Anton"/>
                <a:sym typeface="Anton"/>
              </a:rPr>
              <a:t>Hosting y Dominio</a:t>
            </a:r>
            <a:endParaRPr i="1" sz="3800">
              <a:solidFill>
                <a:schemeClr val="dk1"/>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5" name="Google Shape;385;p50"/>
          <p:cNvSpPr txBox="1"/>
          <p:nvPr/>
        </p:nvSpPr>
        <p:spPr>
          <a:xfrm>
            <a:off x="405375" y="1858900"/>
            <a:ext cx="8385900" cy="3065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457200" lvl="0" marL="0" rtl="0" algn="just">
              <a:lnSpc>
                <a:spcPct val="115000"/>
              </a:lnSpc>
              <a:spcBef>
                <a:spcPts val="0"/>
              </a:spcBef>
              <a:spcAft>
                <a:spcPts val="0"/>
              </a:spcAft>
              <a:buNone/>
            </a:pPr>
            <a:r>
              <a:rPr lang="en-GB" sz="1800">
                <a:solidFill>
                  <a:schemeClr val="dk1"/>
                </a:solidFill>
                <a:latin typeface="Didact Gothic"/>
                <a:ea typeface="Didact Gothic"/>
                <a:cs typeface="Didact Gothic"/>
                <a:sym typeface="Didact Gothic"/>
              </a:rPr>
              <a:t>Para </a:t>
            </a:r>
            <a:r>
              <a:rPr b="1" lang="en-GB" sz="1800">
                <a:solidFill>
                  <a:schemeClr val="dk1"/>
                </a:solidFill>
                <a:latin typeface="Didact Gothic"/>
                <a:ea typeface="Didact Gothic"/>
                <a:cs typeface="Didact Gothic"/>
                <a:sym typeface="Didact Gothic"/>
              </a:rPr>
              <a:t>asignar los DNS al dominio</a:t>
            </a:r>
            <a:r>
              <a:rPr lang="en-GB" sz="1800">
                <a:solidFill>
                  <a:schemeClr val="dk1"/>
                </a:solidFill>
                <a:latin typeface="Didact Gothic"/>
                <a:ea typeface="Didact Gothic"/>
                <a:cs typeface="Didact Gothic"/>
                <a:sym typeface="Didact Gothic"/>
              </a:rPr>
              <a:t> debemos acceder al </a:t>
            </a:r>
            <a:r>
              <a:rPr b="1" lang="en-GB" sz="1800">
                <a:solidFill>
                  <a:schemeClr val="dk1"/>
                </a:solidFill>
                <a:latin typeface="Didact Gothic"/>
                <a:ea typeface="Didact Gothic"/>
                <a:cs typeface="Didact Gothic"/>
                <a:sym typeface="Didact Gothic"/>
              </a:rPr>
              <a:t>panel de la cuenta</a:t>
            </a:r>
            <a:r>
              <a:rPr lang="en-GB" sz="1800">
                <a:solidFill>
                  <a:schemeClr val="dk1"/>
                </a:solidFill>
                <a:latin typeface="Didact Gothic"/>
                <a:ea typeface="Didact Gothic"/>
                <a:cs typeface="Didact Gothic"/>
                <a:sym typeface="Didact Gothic"/>
              </a:rPr>
              <a:t> que hemos creado en la entidad registrante de dominios, buscar la opción de “Delegación de dominio”, o “DNS” (su nombre puede variar), y asignamos 2 o 3 de los DNS que figuren en el email que nos envió el servidor tras haber contratado el servicio de hosting.</a:t>
            </a:r>
            <a:endParaRPr sz="18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sz="1800">
                <a:solidFill>
                  <a:schemeClr val="dk1"/>
                </a:solidFill>
                <a:latin typeface="Didact Gothic"/>
                <a:ea typeface="Didact Gothic"/>
                <a:cs typeface="Didact Gothic"/>
                <a:sym typeface="Didact Gothic"/>
              </a:rPr>
              <a:t>Por lo general una dirección DNS suele ser como en el siguiente ejemplo: ns1.panelboxmanager.com, ns2.panelboxmanager.com, ns3.panelboxmanager.com.</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386" name="Google Shape;386;p50"/>
          <p:cNvSpPr txBox="1"/>
          <p:nvPr/>
        </p:nvSpPr>
        <p:spPr>
          <a:xfrm>
            <a:off x="1011076" y="53885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3800">
                <a:solidFill>
                  <a:schemeClr val="dk1"/>
                </a:solidFill>
                <a:latin typeface="Anton"/>
                <a:ea typeface="Anton"/>
                <a:cs typeface="Anton"/>
                <a:sym typeface="Anton"/>
              </a:rPr>
              <a:t>Hosting y Dominio</a:t>
            </a:r>
            <a:endParaRPr i="1" sz="3800">
              <a:solidFill>
                <a:schemeClr val="dk1"/>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nvSpPr>
        <p:spPr>
          <a:xfrm>
            <a:off x="662100" y="1852975"/>
            <a:ext cx="78198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SUBIR AL HOSTING </a:t>
            </a:r>
            <a:endParaRPr i="1" sz="4000">
              <a:latin typeface="Anton"/>
              <a:ea typeface="Anton"/>
              <a:cs typeface="Anton"/>
              <a:sym typeface="Anton"/>
            </a:endParaRPr>
          </a:p>
        </p:txBody>
      </p:sp>
      <p:pic>
        <p:nvPicPr>
          <p:cNvPr id="392" name="Google Shape;392;p51"/>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393" name="Google Shape;393;p51"/>
          <p:cNvGrpSpPr/>
          <p:nvPr/>
        </p:nvGrpSpPr>
        <p:grpSpPr>
          <a:xfrm>
            <a:off x="3874427" y="462775"/>
            <a:ext cx="1229180" cy="1265866"/>
            <a:chOff x="3702900" y="849675"/>
            <a:chExt cx="1374000" cy="1374000"/>
          </a:xfrm>
        </p:grpSpPr>
        <p:sp>
          <p:nvSpPr>
            <p:cNvPr id="394" name="Google Shape;394;p51"/>
            <p:cNvSpPr/>
            <p:nvPr/>
          </p:nvSpPr>
          <p:spPr>
            <a:xfrm>
              <a:off x="3702900" y="849675"/>
              <a:ext cx="1374000" cy="1374000"/>
            </a:xfrm>
            <a:prstGeom prst="ellipse">
              <a:avLst/>
            </a:pr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51"/>
            <p:cNvPicPr preferRelativeResize="0"/>
            <p:nvPr/>
          </p:nvPicPr>
          <p:blipFill>
            <a:blip r:embed="rId4">
              <a:alphaModFix/>
            </a:blip>
            <a:stretch>
              <a:fillRect/>
            </a:stretch>
          </p:blipFill>
          <p:spPr>
            <a:xfrm>
              <a:off x="4040053" y="1186828"/>
              <a:ext cx="699649" cy="699649"/>
            </a:xfrm>
            <a:prstGeom prst="rect">
              <a:avLst/>
            </a:prstGeom>
            <a:noFill/>
            <a:ln>
              <a:noFill/>
            </a:ln>
          </p:spPr>
        </p:pic>
      </p:grpSp>
      <p:sp>
        <p:nvSpPr>
          <p:cNvPr id="396" name="Google Shape;396;p51"/>
          <p:cNvSpPr/>
          <p:nvPr/>
        </p:nvSpPr>
        <p:spPr>
          <a:xfrm>
            <a:off x="4903874" y="758991"/>
            <a:ext cx="365700" cy="3879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
          <p:cNvSpPr txBox="1"/>
          <p:nvPr/>
        </p:nvSpPr>
        <p:spPr>
          <a:xfrm>
            <a:off x="1147050" y="3013800"/>
            <a:ext cx="7459500" cy="183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Didact Gothic"/>
              <a:buChar char="●"/>
            </a:pPr>
            <a:r>
              <a:rPr lang="en-GB" sz="1800">
                <a:solidFill>
                  <a:schemeClr val="dk1"/>
                </a:solidFill>
                <a:latin typeface="Didact Gothic"/>
                <a:ea typeface="Didact Gothic"/>
                <a:cs typeface="Didact Gothic"/>
                <a:sym typeface="Didact Gothic"/>
              </a:rPr>
              <a:t>¡Es hora de subir tu sitio a la web!</a:t>
            </a:r>
            <a:endParaRPr sz="1800">
              <a:solidFill>
                <a:schemeClr val="dk1"/>
              </a:solidFill>
              <a:latin typeface="Didact Gothic"/>
              <a:ea typeface="Didact Gothic"/>
              <a:cs typeface="Didact Gothic"/>
              <a:sym typeface="Didact Gothic"/>
            </a:endParaRPr>
          </a:p>
          <a:p>
            <a:pPr indent="-342900" lvl="0" marL="457200" rtl="0" algn="l">
              <a:lnSpc>
                <a:spcPct val="115000"/>
              </a:lnSpc>
              <a:spcBef>
                <a:spcPts val="0"/>
              </a:spcBef>
              <a:spcAft>
                <a:spcPts val="0"/>
              </a:spcAft>
              <a:buClr>
                <a:schemeClr val="dk1"/>
              </a:buClr>
              <a:buSzPts val="1800"/>
              <a:buFont typeface="Didact Gothic"/>
              <a:buChar char="●"/>
            </a:pPr>
            <a:r>
              <a:rPr lang="en-GB" sz="1800">
                <a:solidFill>
                  <a:schemeClr val="dk1"/>
                </a:solidFill>
                <a:latin typeface="Didact Gothic"/>
                <a:ea typeface="Didact Gothic"/>
                <a:cs typeface="Didact Gothic"/>
                <a:sym typeface="Didact Gothic"/>
              </a:rPr>
              <a:t>Para hacerlo necesitarás un hosting. Puedes contratar uno pago. Como alternativa, te proponemos utilizar </a:t>
            </a:r>
            <a:r>
              <a:rPr lang="en-GB" sz="1800" u="sng">
                <a:solidFill>
                  <a:srgbClr val="1155CC"/>
                </a:solidFill>
                <a:latin typeface="Didact Gothic"/>
                <a:ea typeface="Didact Gothic"/>
                <a:cs typeface="Didact Gothic"/>
                <a:sym typeface="Didact Gothic"/>
                <a:hlinkClick r:id="rId5">
                  <a:extLst>
                    <a:ext uri="{A12FA001-AC4F-418D-AE19-62706E023703}">
                      <ahyp:hlinkClr val="tx"/>
                    </a:ext>
                  </a:extLst>
                </a:hlinkClick>
              </a:rPr>
              <a:t>https://www.000webhost.com/</a:t>
            </a:r>
            <a:r>
              <a:rPr lang="en-GB" sz="1800">
                <a:solidFill>
                  <a:schemeClr val="dk1"/>
                </a:solidFill>
                <a:latin typeface="Didact Gothic"/>
                <a:ea typeface="Didact Gothic"/>
                <a:cs typeface="Didact Gothic"/>
                <a:sym typeface="Didact Gothic"/>
              </a:rPr>
              <a:t>  </a:t>
            </a:r>
            <a:endParaRPr sz="1800">
              <a:solidFill>
                <a:schemeClr val="dk1"/>
              </a:solidFill>
              <a:latin typeface="Didact Gothic"/>
              <a:ea typeface="Didact Gothic"/>
              <a:cs typeface="Didact Gothic"/>
              <a:sym typeface="Didact Gothic"/>
            </a:endParaRPr>
          </a:p>
          <a:p>
            <a:pPr indent="-342900" lvl="0" marL="457200" rtl="0" algn="l">
              <a:lnSpc>
                <a:spcPct val="115000"/>
              </a:lnSpc>
              <a:spcBef>
                <a:spcPts val="0"/>
              </a:spcBef>
              <a:spcAft>
                <a:spcPts val="0"/>
              </a:spcAft>
              <a:buClr>
                <a:schemeClr val="dk1"/>
              </a:buClr>
              <a:buSzPts val="1800"/>
              <a:buFont typeface="Didact Gothic"/>
              <a:buChar char="●"/>
            </a:pPr>
            <a:r>
              <a:rPr lang="en-GB" sz="1800">
                <a:solidFill>
                  <a:schemeClr val="dk1"/>
                </a:solidFill>
                <a:latin typeface="Didact Gothic"/>
                <a:ea typeface="Didact Gothic"/>
                <a:cs typeface="Didact Gothic"/>
                <a:sym typeface="Didact Gothic"/>
              </a:rPr>
              <a:t>Entrega el link de tu sitio web.</a:t>
            </a:r>
            <a:endParaRPr sz="18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0" rtl="0" algn="ctr">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ctr">
              <a:spcBef>
                <a:spcPts val="2000"/>
              </a:spcBef>
              <a:spcAft>
                <a:spcPts val="0"/>
              </a:spcAft>
              <a:buClr>
                <a:schemeClr val="dk1"/>
              </a:buClr>
              <a:buSzPts val="1100"/>
              <a:buFont typeface="Arial"/>
              <a:buNone/>
            </a:pPr>
            <a:r>
              <a:t/>
            </a:r>
            <a:endParaRPr sz="1800">
              <a:solidFill>
                <a:schemeClr val="dk1"/>
              </a:solidFill>
            </a:endParaRPr>
          </a:p>
          <a:p>
            <a:pPr indent="0" lvl="0" marL="0" rtl="0" algn="ctr">
              <a:spcBef>
                <a:spcPts val="2000"/>
              </a:spcBef>
              <a:spcAft>
                <a:spcPts val="0"/>
              </a:spcAft>
              <a:buClr>
                <a:schemeClr val="dk1"/>
              </a:buClr>
              <a:buSzPts val="1100"/>
              <a:buFont typeface="Arial"/>
              <a:buNone/>
            </a:pPr>
            <a:r>
              <a:t/>
            </a:r>
            <a:endParaRPr sz="1800">
              <a:solidFill>
                <a:schemeClr val="dk1"/>
              </a:solidFill>
            </a:endParaRPr>
          </a:p>
          <a:p>
            <a:pPr indent="0" lvl="0" marL="0" rtl="0" algn="ctr">
              <a:lnSpc>
                <a:spcPct val="115000"/>
              </a:lnSpc>
              <a:spcBef>
                <a:spcPts val="120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p:nvPr/>
        </p:nvSpPr>
        <p:spPr>
          <a:xfrm>
            <a:off x="3772975" y="645075"/>
            <a:ext cx="1374000" cy="13740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8" name="Google Shape;78;p16"/>
          <p:cNvSpPr txBox="1"/>
          <p:nvPr/>
        </p:nvSpPr>
        <p:spPr>
          <a:xfrm>
            <a:off x="1830050" y="3078075"/>
            <a:ext cx="5657700" cy="12324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Font typeface="Didact Gothic"/>
              <a:buChar char="-"/>
            </a:pPr>
            <a:r>
              <a:rPr lang="en-GB" sz="1800">
                <a:latin typeface="Didact Gothic"/>
                <a:ea typeface="Didact Gothic"/>
                <a:cs typeface="Didact Gothic"/>
                <a:sym typeface="Didact Gothic"/>
              </a:rPr>
              <a:t>Conocer y configurar un hosting y acceso servidor.</a:t>
            </a:r>
            <a:endParaRPr sz="1800">
              <a:latin typeface="Didact Gothic"/>
              <a:ea typeface="Didact Gothic"/>
              <a:cs typeface="Didact Gothic"/>
              <a:sym typeface="Didact Gothic"/>
            </a:endParaRPr>
          </a:p>
        </p:txBody>
      </p:sp>
      <p:sp>
        <p:nvSpPr>
          <p:cNvPr id="79" name="Google Shape;79;p16"/>
          <p:cNvSpPr txBox="1"/>
          <p:nvPr/>
        </p:nvSpPr>
        <p:spPr>
          <a:xfrm>
            <a:off x="2071525" y="2226825"/>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OBJETIVOS DE LA CLASE</a:t>
            </a:r>
            <a:endParaRPr i="1" sz="3600">
              <a:latin typeface="Anton"/>
              <a:ea typeface="Anton"/>
              <a:cs typeface="Anton"/>
              <a:sym typeface="Anton"/>
            </a:endParaRPr>
          </a:p>
        </p:txBody>
      </p:sp>
      <p:pic>
        <p:nvPicPr>
          <p:cNvPr id="80" name="Google Shape;80;p16"/>
          <p:cNvPicPr preferRelativeResize="0"/>
          <p:nvPr/>
        </p:nvPicPr>
        <p:blipFill>
          <a:blip r:embed="rId4">
            <a:alphaModFix/>
          </a:blip>
          <a:stretch>
            <a:fillRect/>
          </a:stretch>
        </p:blipFill>
        <p:spPr>
          <a:xfrm>
            <a:off x="4073113" y="945213"/>
            <a:ext cx="773725" cy="773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2"/>
          <p:cNvSpPr txBox="1"/>
          <p:nvPr/>
        </p:nvSpPr>
        <p:spPr>
          <a:xfrm>
            <a:off x="2156213" y="118300"/>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ENTREGAS PROYECTO FINAL</a:t>
            </a:r>
            <a:endParaRPr i="1" sz="3600">
              <a:latin typeface="Anton"/>
              <a:ea typeface="Anton"/>
              <a:cs typeface="Anton"/>
              <a:sym typeface="Anton"/>
            </a:endParaRPr>
          </a:p>
        </p:txBody>
      </p:sp>
      <p:pic>
        <p:nvPicPr>
          <p:cNvPr id="403" name="Google Shape;403;p52"/>
          <p:cNvPicPr preferRelativeResize="0"/>
          <p:nvPr/>
        </p:nvPicPr>
        <p:blipFill>
          <a:blip r:embed="rId3">
            <a:alphaModFix/>
          </a:blip>
          <a:stretch>
            <a:fillRect/>
          </a:stretch>
        </p:blipFill>
        <p:spPr>
          <a:xfrm>
            <a:off x="7748400" y="4727300"/>
            <a:ext cx="1186526" cy="330675"/>
          </a:xfrm>
          <a:prstGeom prst="rect">
            <a:avLst/>
          </a:prstGeom>
          <a:noFill/>
          <a:ln>
            <a:noFill/>
          </a:ln>
        </p:spPr>
      </p:pic>
      <p:graphicFrame>
        <p:nvGraphicFramePr>
          <p:cNvPr id="404" name="Google Shape;404;p52"/>
          <p:cNvGraphicFramePr/>
          <p:nvPr/>
        </p:nvGraphicFramePr>
        <p:xfrm>
          <a:off x="1152525" y="831000"/>
          <a:ext cx="3000000" cy="3000000"/>
        </p:xfrm>
        <a:graphic>
          <a:graphicData uri="http://schemas.openxmlformats.org/drawingml/2006/table">
            <a:tbl>
              <a:tblPr>
                <a:noFill/>
                <a:tableStyleId>{6E31F4E1-2763-489D-B124-0D3B9AC0C77D}</a:tableStyleId>
              </a:tblPr>
              <a:tblGrid>
                <a:gridCol w="1990725"/>
                <a:gridCol w="3028950"/>
                <a:gridCol w="1819275"/>
              </a:tblGrid>
              <a:tr h="317500">
                <a:tc rowSpan="3">
                  <a:txBody>
                    <a:bodyPr/>
                    <a:lstStyle/>
                    <a:p>
                      <a:pPr indent="0" lvl="0" marL="0" rtl="0" algn="l">
                        <a:lnSpc>
                          <a:spcPct val="115000"/>
                        </a:lnSpc>
                        <a:spcBef>
                          <a:spcPts val="0"/>
                        </a:spcBef>
                        <a:spcAft>
                          <a:spcPts val="0"/>
                        </a:spcAft>
                        <a:buNone/>
                      </a:pPr>
                      <a:r>
                        <a:rPr i="1" lang="en-GB" sz="1800">
                          <a:latin typeface="Anton"/>
                          <a:ea typeface="Anton"/>
                          <a:cs typeface="Anton"/>
                          <a:sym typeface="Anton"/>
                        </a:rPr>
                        <a:t>PRIMERA ENTREGA</a:t>
                      </a:r>
                      <a:endParaRPr i="1" sz="1800">
                        <a:latin typeface="Anton"/>
                        <a:ea typeface="Anton"/>
                        <a:cs typeface="Anton"/>
                        <a:sym typeface="Anton"/>
                      </a:endParaRPr>
                    </a:p>
                  </a:txBody>
                  <a:tcPr marT="25400" marB="25400" marR="25400" marL="25400" anchor="ctr">
                    <a:lnL cap="flat" cmpd="sng" w="254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lang="en-GB" sz="1600">
                          <a:latin typeface="Didact Gothic"/>
                          <a:ea typeface="Didact Gothic"/>
                          <a:cs typeface="Didact Gothic"/>
                          <a:sym typeface="Didact Gothic"/>
                        </a:rPr>
                        <a:t>Estructura base de la página web: Prototipo, estructura en HTML y CSS básico</a:t>
                      </a:r>
                      <a:endParaRPr sz="1600">
                        <a:latin typeface="Didact Gothic"/>
                        <a:ea typeface="Didact Gothic"/>
                        <a:cs typeface="Didact Gothic"/>
                        <a:sym typeface="Didact Gothic"/>
                      </a:endParaRPr>
                    </a:p>
                  </a:txBody>
                  <a:tcPr marT="25400" marB="25400" marR="25400" marL="2540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b="1" lang="en-GB" sz="1800">
                          <a:latin typeface="Didact Gothic"/>
                          <a:ea typeface="Didact Gothic"/>
                          <a:cs typeface="Didact Gothic"/>
                          <a:sym typeface="Didact Gothic"/>
                        </a:rPr>
                        <a:t>Clase 4</a:t>
                      </a:r>
                      <a:endParaRPr b="1" sz="1800">
                        <a:latin typeface="Didact Gothic"/>
                        <a:ea typeface="Didact Gothic"/>
                        <a:cs typeface="Didact Gothic"/>
                        <a:sym typeface="Didact Gothic"/>
                      </a:endParaRPr>
                    </a:p>
                  </a:txBody>
                  <a:tcPr marT="25400" marB="25400" marR="25400" marL="25400" anchor="ctr">
                    <a:lnL cap="flat" cmpd="sng" w="12700">
                      <a:solidFill>
                        <a:srgbClr val="CCCCCC"/>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254000">
                <a:tc vMerge="1"/>
                <a:tc vMerge="1"/>
                <a:tc vMerge="1"/>
              </a:tr>
              <a:tr h="76200">
                <a:tc vMerge="1"/>
                <a:tc vMerge="1"/>
                <a:tc vMerge="1"/>
              </a:tr>
              <a:tr h="317500">
                <a:tc rowSpan="3">
                  <a:txBody>
                    <a:bodyPr/>
                    <a:lstStyle/>
                    <a:p>
                      <a:pPr indent="0" lvl="0" marL="0" rtl="0" algn="l">
                        <a:lnSpc>
                          <a:spcPct val="115000"/>
                        </a:lnSpc>
                        <a:spcBef>
                          <a:spcPts val="0"/>
                        </a:spcBef>
                        <a:spcAft>
                          <a:spcPts val="0"/>
                        </a:spcAft>
                        <a:buNone/>
                      </a:pPr>
                      <a:r>
                        <a:rPr i="1" lang="en-GB" sz="1800">
                          <a:latin typeface="Anton"/>
                          <a:ea typeface="Anton"/>
                          <a:cs typeface="Anton"/>
                          <a:sym typeface="Anton"/>
                        </a:rPr>
                        <a:t>SEGUNDA ENTREGA</a:t>
                      </a:r>
                      <a:endParaRPr i="1" sz="1800">
                        <a:latin typeface="Anton"/>
                        <a:ea typeface="Anton"/>
                        <a:cs typeface="Anton"/>
                        <a:sym typeface="Anton"/>
                      </a:endParaRPr>
                    </a:p>
                  </a:txBody>
                  <a:tcPr marT="25400" marB="25400" marR="25400" marL="25400" anchor="ctr">
                    <a:lnL cap="flat" cmpd="sng" w="254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lang="en-GB" sz="1600">
                          <a:latin typeface="Didact Gothic"/>
                          <a:ea typeface="Didact Gothic"/>
                          <a:cs typeface="Didact Gothic"/>
                          <a:sym typeface="Didact Gothic"/>
                        </a:rPr>
                        <a:t>Agregar CSS al proyecto, modelado, flexbox y grids</a:t>
                      </a:r>
                      <a:endParaRPr sz="1600">
                        <a:latin typeface="Didact Gothic"/>
                        <a:ea typeface="Didact Gothic"/>
                        <a:cs typeface="Didact Gothic"/>
                        <a:sym typeface="Didact Gothic"/>
                      </a:endParaRPr>
                    </a:p>
                  </a:txBody>
                  <a:tcPr marT="25400" marB="25400" marR="25400" marL="2540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b="1" lang="en-GB" sz="1800">
                          <a:latin typeface="Didact Gothic"/>
                          <a:ea typeface="Didact Gothic"/>
                          <a:cs typeface="Didact Gothic"/>
                          <a:sym typeface="Didact Gothic"/>
                        </a:rPr>
                        <a:t>Clase 8</a:t>
                      </a:r>
                      <a:endParaRPr b="1" sz="1800">
                        <a:latin typeface="Didact Gothic"/>
                        <a:ea typeface="Didact Gothic"/>
                        <a:cs typeface="Didact Gothic"/>
                        <a:sym typeface="Didact Gothic"/>
                      </a:endParaRPr>
                    </a:p>
                  </a:txBody>
                  <a:tcPr marT="25400" marB="25400" marR="25400" marL="25400" anchor="ctr">
                    <a:lnL cap="flat" cmpd="sng" w="12700">
                      <a:solidFill>
                        <a:srgbClr val="CCCCCC"/>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254000">
                <a:tc vMerge="1"/>
                <a:tc vMerge="1"/>
                <a:tc vMerge="1"/>
              </a:tr>
              <a:tr h="76200">
                <a:tc vMerge="1"/>
                <a:tc vMerge="1"/>
                <a:tc vMerge="1"/>
              </a:tr>
              <a:tr h="317500">
                <a:tc rowSpan="3">
                  <a:txBody>
                    <a:bodyPr/>
                    <a:lstStyle/>
                    <a:p>
                      <a:pPr indent="0" lvl="0" marL="0" rtl="0" algn="l">
                        <a:lnSpc>
                          <a:spcPct val="115000"/>
                        </a:lnSpc>
                        <a:spcBef>
                          <a:spcPts val="0"/>
                        </a:spcBef>
                        <a:spcAft>
                          <a:spcPts val="0"/>
                        </a:spcAft>
                        <a:buNone/>
                      </a:pPr>
                      <a:r>
                        <a:rPr i="1" lang="en-GB" sz="1800">
                          <a:latin typeface="Anton"/>
                          <a:ea typeface="Anton"/>
                          <a:cs typeface="Anton"/>
                          <a:sym typeface="Anton"/>
                        </a:rPr>
                        <a:t>TERCERA ENTREGA</a:t>
                      </a:r>
                      <a:endParaRPr i="1" sz="1800">
                        <a:latin typeface="Anton"/>
                        <a:ea typeface="Anton"/>
                        <a:cs typeface="Anton"/>
                        <a:sym typeface="Anton"/>
                      </a:endParaRPr>
                    </a:p>
                  </a:txBody>
                  <a:tcPr marT="25400" marB="25400" marR="25400" marL="25400" anchor="ctr">
                    <a:lnL cap="flat" cmpd="sng" w="254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lang="en-GB" sz="1600">
                          <a:latin typeface="Didact Gothic"/>
                          <a:ea typeface="Didact Gothic"/>
                          <a:cs typeface="Didact Gothic"/>
                          <a:sym typeface="Didact Gothic"/>
                        </a:rPr>
                        <a:t>Adaptación del proyecto al framework, agregando animaciones, transformaciones y transiciones</a:t>
                      </a:r>
                      <a:endParaRPr sz="1600">
                        <a:latin typeface="Didact Gothic"/>
                        <a:ea typeface="Didact Gothic"/>
                        <a:cs typeface="Didact Gothic"/>
                        <a:sym typeface="Didact Gothic"/>
                      </a:endParaRPr>
                    </a:p>
                  </a:txBody>
                  <a:tcPr marT="25400" marB="25400" marR="25400" marL="2540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b="1" lang="en-GB" sz="1800">
                          <a:latin typeface="Didact Gothic"/>
                          <a:ea typeface="Didact Gothic"/>
                          <a:cs typeface="Didact Gothic"/>
                          <a:sym typeface="Didact Gothic"/>
                        </a:rPr>
                        <a:t>Clase 12</a:t>
                      </a:r>
                      <a:endParaRPr b="1" sz="1800">
                        <a:latin typeface="Didact Gothic"/>
                        <a:ea typeface="Didact Gothic"/>
                        <a:cs typeface="Didact Gothic"/>
                        <a:sym typeface="Didact Gothic"/>
                      </a:endParaRPr>
                    </a:p>
                  </a:txBody>
                  <a:tcPr marT="25400" marB="25400" marR="25400" marL="25400" anchor="ctr">
                    <a:lnL cap="flat" cmpd="sng" w="12700">
                      <a:solidFill>
                        <a:srgbClr val="CCCCCC"/>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254000">
                <a:tc vMerge="1"/>
                <a:tc vMerge="1"/>
                <a:tc vMerge="1"/>
              </a:tr>
              <a:tr h="63500">
                <a:tc vMerge="1"/>
                <a:tc vMerge="1"/>
                <a:tc vMerge="1"/>
              </a:tr>
              <a:tr h="317500">
                <a:tc rowSpan="3">
                  <a:txBody>
                    <a:bodyPr/>
                    <a:lstStyle/>
                    <a:p>
                      <a:pPr indent="0" lvl="0" marL="0" rtl="0" algn="l">
                        <a:lnSpc>
                          <a:spcPct val="115000"/>
                        </a:lnSpc>
                        <a:spcBef>
                          <a:spcPts val="0"/>
                        </a:spcBef>
                        <a:spcAft>
                          <a:spcPts val="0"/>
                        </a:spcAft>
                        <a:buNone/>
                      </a:pPr>
                      <a:r>
                        <a:rPr i="1" lang="en-GB" sz="1800">
                          <a:latin typeface="Anton"/>
                          <a:ea typeface="Anton"/>
                          <a:cs typeface="Anton"/>
                          <a:sym typeface="Anton"/>
                        </a:rPr>
                        <a:t>CUARTA ENTREGA</a:t>
                      </a:r>
                      <a:endParaRPr i="1" sz="1800">
                        <a:latin typeface="Anton"/>
                        <a:ea typeface="Anton"/>
                        <a:cs typeface="Anton"/>
                        <a:sym typeface="Anton"/>
                      </a:endParaRPr>
                    </a:p>
                  </a:txBody>
                  <a:tcPr marT="25400" marB="25400" marR="25400" marL="25400" anchor="ctr">
                    <a:lnL cap="flat" cmpd="sng" w="254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0FF00"/>
                    </a:solidFill>
                  </a:tcPr>
                </a:tc>
                <a:tc rowSpan="3">
                  <a:txBody>
                    <a:bodyPr/>
                    <a:lstStyle/>
                    <a:p>
                      <a:pPr indent="0" lvl="0" marL="0" rtl="0" algn="ctr">
                        <a:lnSpc>
                          <a:spcPct val="115000"/>
                        </a:lnSpc>
                        <a:spcBef>
                          <a:spcPts val="0"/>
                        </a:spcBef>
                        <a:spcAft>
                          <a:spcPts val="0"/>
                        </a:spcAft>
                        <a:buNone/>
                      </a:pPr>
                      <a:r>
                        <a:rPr lang="en-GB" sz="1600">
                          <a:latin typeface="Didact Gothic"/>
                          <a:ea typeface="Didact Gothic"/>
                          <a:cs typeface="Didact Gothic"/>
                          <a:sym typeface="Didact Gothic"/>
                        </a:rPr>
                        <a:t>Aplicación de SASS y subida al repositorio de GitHub</a:t>
                      </a:r>
                      <a:endParaRPr sz="1600">
                        <a:latin typeface="Didact Gothic"/>
                        <a:ea typeface="Didact Gothic"/>
                        <a:cs typeface="Didact Gothic"/>
                        <a:sym typeface="Didact Gothic"/>
                      </a:endParaRPr>
                    </a:p>
                  </a:txBody>
                  <a:tcPr marT="25400" marB="25400" marR="25400" marL="2540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0FF00"/>
                    </a:solidFill>
                  </a:tcPr>
                </a:tc>
                <a:tc rowSpan="3">
                  <a:txBody>
                    <a:bodyPr/>
                    <a:lstStyle/>
                    <a:p>
                      <a:pPr indent="0" lvl="0" marL="0" rtl="0" algn="ctr">
                        <a:lnSpc>
                          <a:spcPct val="115000"/>
                        </a:lnSpc>
                        <a:spcBef>
                          <a:spcPts val="0"/>
                        </a:spcBef>
                        <a:spcAft>
                          <a:spcPts val="0"/>
                        </a:spcAft>
                        <a:buNone/>
                      </a:pPr>
                      <a:r>
                        <a:rPr b="1" lang="en-GB" sz="1800">
                          <a:latin typeface="Didact Gothic"/>
                          <a:ea typeface="Didact Gothic"/>
                          <a:cs typeface="Didact Gothic"/>
                          <a:sym typeface="Didact Gothic"/>
                        </a:rPr>
                        <a:t>Clase 16</a:t>
                      </a:r>
                      <a:endParaRPr b="1" sz="1800">
                        <a:latin typeface="Didact Gothic"/>
                        <a:ea typeface="Didact Gothic"/>
                        <a:cs typeface="Didact Gothic"/>
                        <a:sym typeface="Didact Gothic"/>
                      </a:endParaRPr>
                    </a:p>
                  </a:txBody>
                  <a:tcPr marT="25400" marB="25400" marR="25400" marL="25400" anchor="ctr">
                    <a:lnL cap="flat" cmpd="sng" w="12700">
                      <a:solidFill>
                        <a:srgbClr val="CCCCCC"/>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0FF00"/>
                    </a:solidFill>
                  </a:tcPr>
                </a:tc>
              </a:tr>
              <a:tr h="254000">
                <a:tc vMerge="1"/>
                <a:tc vMerge="1"/>
                <a:tc vMerge="1"/>
              </a:tr>
              <a:tr h="76200">
                <a:tc vMerge="1"/>
                <a:tc vMerge="1"/>
                <a:tc vMerge="1"/>
              </a:tr>
              <a:tr h="317500">
                <a:tc rowSpan="3">
                  <a:txBody>
                    <a:bodyPr/>
                    <a:lstStyle/>
                    <a:p>
                      <a:pPr indent="0" lvl="0" marL="0" rtl="0" algn="l">
                        <a:lnSpc>
                          <a:spcPct val="115000"/>
                        </a:lnSpc>
                        <a:spcBef>
                          <a:spcPts val="0"/>
                        </a:spcBef>
                        <a:spcAft>
                          <a:spcPts val="0"/>
                        </a:spcAft>
                        <a:buNone/>
                      </a:pPr>
                      <a:r>
                        <a:rPr i="1" lang="en-GB" sz="1800">
                          <a:latin typeface="Anton"/>
                          <a:ea typeface="Anton"/>
                          <a:cs typeface="Anton"/>
                          <a:sym typeface="Anton"/>
                        </a:rPr>
                        <a:t>ENTREGA FINAL</a:t>
                      </a:r>
                      <a:endParaRPr i="1" sz="1800">
                        <a:latin typeface="Anton"/>
                        <a:ea typeface="Anton"/>
                        <a:cs typeface="Anton"/>
                        <a:sym typeface="Anton"/>
                      </a:endParaRPr>
                    </a:p>
                  </a:txBody>
                  <a:tcPr marT="25400" marB="25400" marR="25400" marL="25400" anchor="ctr">
                    <a:lnL cap="flat" cmpd="sng" w="254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lang="en-GB" sz="1600">
                          <a:latin typeface="Didact Gothic"/>
                          <a:ea typeface="Didact Gothic"/>
                          <a:cs typeface="Didact Gothic"/>
                          <a:sym typeface="Didact Gothic"/>
                        </a:rPr>
                        <a:t>Página final cargada en el servidor con acceso desde la web</a:t>
                      </a:r>
                      <a:endParaRPr sz="1600">
                        <a:latin typeface="Didact Gothic"/>
                        <a:ea typeface="Didact Gothic"/>
                        <a:cs typeface="Didact Gothic"/>
                        <a:sym typeface="Didact Gothic"/>
                      </a:endParaRPr>
                    </a:p>
                  </a:txBody>
                  <a:tcPr marT="25400" marB="25400" marR="25400" marL="25400"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b="1" lang="en-GB" sz="1800">
                          <a:latin typeface="Didact Gothic"/>
                          <a:ea typeface="Didact Gothic"/>
                          <a:cs typeface="Didact Gothic"/>
                          <a:sym typeface="Didact Gothic"/>
                        </a:rPr>
                        <a:t>Clase 18</a:t>
                      </a:r>
                      <a:endParaRPr b="1" sz="1800">
                        <a:latin typeface="Didact Gothic"/>
                        <a:ea typeface="Didact Gothic"/>
                        <a:cs typeface="Didact Gothic"/>
                        <a:sym typeface="Didact Gothic"/>
                      </a:endParaRPr>
                    </a:p>
                  </a:txBody>
                  <a:tcPr marT="25400" marB="25400" marR="25400" marL="25400" anchor="ctr">
                    <a:lnL cap="flat" cmpd="sng" w="12700">
                      <a:solidFill>
                        <a:srgbClr val="CCCCCC"/>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254000">
                <a:tc vMerge="1"/>
                <a:tc vMerge="1"/>
                <a:tc vMerge="1"/>
              </a:tr>
              <a:tr h="292100">
                <a:tc vMerge="1"/>
                <a:tc vMerge="1"/>
                <a:tc vMerge="1"/>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0" name="Google Shape;410;p53"/>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CUARTA </a:t>
            </a:r>
            <a:r>
              <a:rPr i="1" lang="en-GB" sz="4000">
                <a:solidFill>
                  <a:srgbClr val="000000"/>
                </a:solidFill>
                <a:latin typeface="Anton"/>
                <a:ea typeface="Anton"/>
                <a:cs typeface="Anton"/>
                <a:sym typeface="Anton"/>
              </a:rPr>
              <a:t>ENTREGA DEL PROYECTO FINAL </a:t>
            </a:r>
            <a:endParaRPr i="1" sz="4000">
              <a:latin typeface="Anton"/>
              <a:ea typeface="Anton"/>
              <a:cs typeface="Anton"/>
              <a:sym typeface="Anton"/>
            </a:endParaRPr>
          </a:p>
        </p:txBody>
      </p:sp>
      <p:sp>
        <p:nvSpPr>
          <p:cNvPr id="411" name="Google Shape;411;p53"/>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1800">
                <a:solidFill>
                  <a:srgbClr val="000000"/>
                </a:solidFill>
                <a:latin typeface="Helvetica Neue Light"/>
                <a:ea typeface="Helvetica Neue Light"/>
                <a:cs typeface="Helvetica Neue Light"/>
                <a:sym typeface="Helvetica Neue Light"/>
              </a:rPr>
              <a:t>Deberás entregar </a:t>
            </a:r>
            <a:r>
              <a:rPr b="1" lang="en-GB" sz="1800">
                <a:latin typeface="Helvetica Neue"/>
                <a:ea typeface="Helvetica Neue"/>
                <a:cs typeface="Helvetica Neue"/>
                <a:sym typeface="Helvetica Neue"/>
              </a:rPr>
              <a:t>la Estructura Final </a:t>
            </a:r>
            <a:r>
              <a:rPr b="1" lang="en-GB" sz="1800">
                <a:solidFill>
                  <a:srgbClr val="000000"/>
                </a:solidFill>
                <a:latin typeface="Helvetica Neue"/>
                <a:ea typeface="Helvetica Neue"/>
                <a:cs typeface="Helvetica Neue"/>
                <a:sym typeface="Helvetica Neue"/>
              </a:rPr>
              <a:t>y </a:t>
            </a:r>
            <a:r>
              <a:rPr b="1" lang="en-GB" sz="1800">
                <a:latin typeface="Helvetica Neue"/>
                <a:ea typeface="Helvetica Neue"/>
                <a:cs typeface="Helvetica Neue"/>
                <a:sym typeface="Helvetica Neue"/>
              </a:rPr>
              <a:t>el Estilo Final de la Web con la implementación de SASS y Node, y la subida al repositorio en GitHub</a:t>
            </a:r>
            <a:r>
              <a:rPr b="1" lang="en-GB" sz="1800">
                <a:solidFill>
                  <a:srgbClr val="000000"/>
                </a:solidFill>
                <a:latin typeface="Helvetica Neue"/>
                <a:ea typeface="Helvetica Neue"/>
                <a:cs typeface="Helvetica Neue"/>
                <a:sym typeface="Helvetica Neue"/>
              </a:rPr>
              <a:t>,</a:t>
            </a:r>
            <a:r>
              <a:rPr lang="en-GB" sz="1800">
                <a:solidFill>
                  <a:srgbClr val="000000"/>
                </a:solidFill>
                <a:latin typeface="Helvetica Neue Light"/>
                <a:ea typeface="Helvetica Neue Light"/>
                <a:cs typeface="Helvetica Neue Light"/>
                <a:sym typeface="Helvetica Neue Light"/>
              </a:rPr>
              <a:t> correspondiente a la </a:t>
            </a:r>
            <a:r>
              <a:rPr lang="en-GB" sz="1800">
                <a:latin typeface="Helvetica Neue Light"/>
                <a:ea typeface="Helvetica Neue Light"/>
                <a:cs typeface="Helvetica Neue Light"/>
                <a:sym typeface="Helvetica Neue Light"/>
              </a:rPr>
              <a:t>cuarta </a:t>
            </a:r>
            <a:r>
              <a:rPr lang="en-GB" sz="1800">
                <a:solidFill>
                  <a:srgbClr val="000000"/>
                </a:solidFill>
                <a:latin typeface="Helvetica Neue Light"/>
                <a:ea typeface="Helvetica Neue Light"/>
                <a:cs typeface="Helvetica Neue Light"/>
                <a:sym typeface="Helvetica Neue Light"/>
              </a:rPr>
              <a:t>entrega de tu proyecto final.</a:t>
            </a:r>
            <a:endParaRPr sz="1800">
              <a:solidFill>
                <a:srgbClr val="000000"/>
              </a:solidFill>
              <a:latin typeface="Helvetica Neue Light"/>
              <a:ea typeface="Helvetica Neue Light"/>
              <a:cs typeface="Helvetica Neue Light"/>
              <a:sym typeface="Helvetica Neue Light"/>
            </a:endParaRPr>
          </a:p>
        </p:txBody>
      </p:sp>
      <p:grpSp>
        <p:nvGrpSpPr>
          <p:cNvPr id="412" name="Google Shape;412;p53"/>
          <p:cNvGrpSpPr/>
          <p:nvPr/>
        </p:nvGrpSpPr>
        <p:grpSpPr>
          <a:xfrm>
            <a:off x="3882275" y="708249"/>
            <a:ext cx="1379450" cy="1379450"/>
            <a:chOff x="3882275" y="708249"/>
            <a:chExt cx="1379450" cy="1379450"/>
          </a:xfrm>
        </p:grpSpPr>
        <p:pic>
          <p:nvPicPr>
            <p:cNvPr id="413" name="Google Shape;413;p53"/>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
          <p:nvSpPr>
            <p:cNvPr id="414" name="Google Shape;414;p53"/>
            <p:cNvSpPr/>
            <p:nvPr/>
          </p:nvSpPr>
          <p:spPr>
            <a:xfrm>
              <a:off x="4823975" y="79947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4</a:t>
              </a:r>
              <a:endParaRPr b="1">
                <a:solidFill>
                  <a:srgbClr val="FFFFFF"/>
                </a:solidFill>
                <a:latin typeface="Helvetica Neue"/>
                <a:ea typeface="Helvetica Neue"/>
                <a:cs typeface="Helvetica Neue"/>
                <a:sym typeface="Helvetica Neue"/>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4"/>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420" name="Google Shape;420;p54"/>
          <p:cNvGraphicFramePr/>
          <p:nvPr/>
        </p:nvGraphicFramePr>
        <p:xfrm>
          <a:off x="153250" y="107013"/>
          <a:ext cx="3000000" cy="3000000"/>
        </p:xfrm>
        <a:graphic>
          <a:graphicData uri="http://schemas.openxmlformats.org/drawingml/2006/table">
            <a:tbl>
              <a:tblPr>
                <a:noFill/>
                <a:tableStyleId>{2D732C0F-6B41-479D-A184-CA2267677FE1}</a:tableStyleId>
              </a:tblPr>
              <a:tblGrid>
                <a:gridCol w="2945825"/>
                <a:gridCol w="3822275"/>
                <a:gridCol w="2069375"/>
              </a:tblGrid>
              <a:tr h="543025">
                <a:tc gridSpan="3">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CUARTA 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652100">
                <a:tc gridSpan="2">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Formato: </a:t>
                      </a:r>
                      <a:r>
                        <a:rPr lang="en-GB" sz="1600">
                          <a:latin typeface="Helvetica Neue Light"/>
                          <a:ea typeface="Helvetica Neue Light"/>
                          <a:cs typeface="Helvetica Neue Light"/>
                          <a:sym typeface="Helvetica Neue Light"/>
                        </a:rPr>
                        <a:t>Archivos .json en carpeta comprimida + Link al repositorio en Github</a:t>
                      </a:r>
                      <a:r>
                        <a:rPr lang="en-GB" sz="1600">
                          <a:solidFill>
                            <a:schemeClr val="dk1"/>
                          </a:solidFill>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698875">
                <a:tc gridSpan="3">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&gt;&gt;</a:t>
                      </a:r>
                      <a:r>
                        <a:rPr b="1" lang="en-GB" sz="1600">
                          <a:solidFill>
                            <a:schemeClr val="dk1"/>
                          </a:solidFill>
                          <a:latin typeface="Helvetica Neue"/>
                          <a:ea typeface="Helvetica Neue"/>
                          <a:cs typeface="Helvetica Neue"/>
                          <a:sym typeface="Helvetica Neue"/>
                        </a:rPr>
                        <a:t>Estructura final de la web</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Archivos HTML (en Github)</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solidFill>
                            <a:schemeClr val="dk1"/>
                          </a:solidFill>
                          <a:latin typeface="Helvetica Neue"/>
                          <a:ea typeface="Helvetica Neue"/>
                          <a:cs typeface="Helvetica Neue"/>
                          <a:sym typeface="Helvetica Neue"/>
                        </a:rPr>
                        <a:t>Objetivos del desafío: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a:t>
                      </a:r>
                      <a:r>
                        <a:rPr b="1" lang="en-GB" sz="1500">
                          <a:solidFill>
                            <a:schemeClr val="dk1"/>
                          </a:solidFill>
                          <a:latin typeface="Helvetica Neue"/>
                          <a:ea typeface="Helvetica Neue"/>
                          <a:cs typeface="Helvetica Neue"/>
                          <a:sym typeface="Helvetica Neue"/>
                        </a:rPr>
                        <a:t>Estructura prolija y limpia</a:t>
                      </a:r>
                      <a:r>
                        <a:rPr lang="en-GB" sz="1500">
                          <a:solidFill>
                            <a:schemeClr val="dk1"/>
                          </a:solidFill>
                          <a:latin typeface="Helvetica Neue Light"/>
                          <a:ea typeface="Helvetica Neue Light"/>
                          <a:cs typeface="Helvetica Neue Light"/>
                          <a:sym typeface="Helvetica Neue Light"/>
                        </a:rPr>
                        <a:t>: Estructura de HTML con buena indentación, espacios prolijos, y comentarios siendo usados para comentar secciones y no para ocultar código.</a:t>
                      </a:r>
                      <a:endParaRPr sz="15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a:t>
                      </a:r>
                      <a:r>
                        <a:rPr b="1" lang="en-GB" sz="1500">
                          <a:solidFill>
                            <a:schemeClr val="dk1"/>
                          </a:solidFill>
                          <a:latin typeface="Helvetica Neue"/>
                          <a:ea typeface="Helvetica Neue"/>
                          <a:cs typeface="Helvetica Neue"/>
                          <a:sym typeface="Helvetica Neue"/>
                        </a:rPr>
                        <a:t>Maqueta de la web en base al framework elegido</a:t>
                      </a:r>
                      <a:r>
                        <a:rPr lang="en-GB" sz="1500">
                          <a:solidFill>
                            <a:schemeClr val="dk1"/>
                          </a:solidFill>
                          <a:latin typeface="Helvetica Neue Light"/>
                          <a:ea typeface="Helvetica Neue Light"/>
                          <a:cs typeface="Helvetica Neue Light"/>
                          <a:sym typeface="Helvetica Neue Light"/>
                        </a:rPr>
                        <a:t>: Agregar elementos HTML según necesidades de armar contenedores o elementos web determinados, a través del código del framework elegido y la documentación del mismo.</a:t>
                      </a:r>
                      <a:endParaRPr sz="15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Incluir:</a:t>
                      </a:r>
                      <a:endParaRPr b="1" sz="15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500">
                          <a:solidFill>
                            <a:schemeClr val="dk1"/>
                          </a:solidFill>
                          <a:latin typeface="Helvetica Neue Light"/>
                          <a:ea typeface="Helvetica Neue Light"/>
                          <a:cs typeface="Helvetica Neue Light"/>
                          <a:sym typeface="Helvetica Neue Light"/>
                        </a:rPr>
                        <a:t>-</a:t>
                      </a:r>
                      <a:r>
                        <a:rPr b="1" lang="en-GB" sz="1500">
                          <a:solidFill>
                            <a:schemeClr val="dk1"/>
                          </a:solidFill>
                          <a:latin typeface="Helvetica Neue"/>
                          <a:ea typeface="Helvetica Neue"/>
                          <a:cs typeface="Helvetica Neue"/>
                          <a:sym typeface="Helvetica Neue"/>
                        </a:rPr>
                        <a:t>Maquetado de la web</a:t>
                      </a:r>
                      <a:r>
                        <a:rPr lang="en-GB" sz="1500">
                          <a:solidFill>
                            <a:schemeClr val="dk1"/>
                          </a:solidFill>
                          <a:latin typeface="Helvetica Neue Light"/>
                          <a:ea typeface="Helvetica Neue Light"/>
                          <a:cs typeface="Helvetica Neue Light"/>
                          <a:sym typeface="Helvetica Neue Light"/>
                        </a:rPr>
                        <a:t>: Las estructuras maquetan a la web en base al framework elegido, haciendo usos de clases utilitarias para armar grillas, elementos web y estilos propios del framework, además del HTML de contenido. En caso de no elegir framework, los elementos respetan una cierta maqueta propia.</a:t>
                      </a:r>
                      <a:endParaRPr sz="15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500">
                          <a:solidFill>
                            <a:schemeClr val="dk1"/>
                          </a:solidFill>
                          <a:latin typeface="Helvetica Neue Light"/>
                          <a:ea typeface="Helvetica Neue Light"/>
                          <a:cs typeface="Helvetica Neue Light"/>
                          <a:sym typeface="Helvetica Neue Light"/>
                        </a:rPr>
                        <a:t>-</a:t>
                      </a:r>
                      <a:r>
                        <a:rPr b="1" lang="en-GB" sz="1500">
                          <a:solidFill>
                            <a:schemeClr val="dk1"/>
                          </a:solidFill>
                          <a:latin typeface="Helvetica Neue"/>
                          <a:ea typeface="Helvetica Neue"/>
                          <a:cs typeface="Helvetica Neue"/>
                          <a:sym typeface="Helvetica Neue"/>
                        </a:rPr>
                        <a:t>Páginas</a:t>
                      </a:r>
                      <a:r>
                        <a:rPr lang="en-GB" sz="1500">
                          <a:solidFill>
                            <a:schemeClr val="dk1"/>
                          </a:solidFill>
                          <a:latin typeface="Helvetica Neue Light"/>
                          <a:ea typeface="Helvetica Neue Light"/>
                          <a:cs typeface="Helvetica Neue Light"/>
                          <a:sym typeface="Helvetica Neue Light"/>
                        </a:rPr>
                        <a:t>: Todas las páginas tienen el contenido estructurado y el estilo linkeado. También tiene que tener agregadas las diferentes librerías de Javascript y CSS pertinentes al framework.</a:t>
                      </a:r>
                      <a:endParaRPr b="1" sz="1600">
                        <a:solidFill>
                          <a:schemeClr val="dk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421" name="Google Shape;421;p54"/>
          <p:cNvGrpSpPr/>
          <p:nvPr/>
        </p:nvGrpSpPr>
        <p:grpSpPr>
          <a:xfrm>
            <a:off x="7120275" y="693825"/>
            <a:ext cx="1634174" cy="707525"/>
            <a:chOff x="7162875" y="875625"/>
            <a:chExt cx="1634174" cy="707525"/>
          </a:xfrm>
        </p:grpSpPr>
        <p:pic>
          <p:nvPicPr>
            <p:cNvPr id="422" name="Google Shape;422;p54"/>
            <p:cNvPicPr preferRelativeResize="0"/>
            <p:nvPr/>
          </p:nvPicPr>
          <p:blipFill rotWithShape="1">
            <a:blip r:embed="rId4">
              <a:alphaModFix/>
            </a:blip>
            <a:srcRect b="0" l="0" r="0" t="0"/>
            <a:stretch/>
          </p:blipFill>
          <p:spPr>
            <a:xfrm>
              <a:off x="7162875" y="943300"/>
              <a:ext cx="1634174" cy="639850"/>
            </a:xfrm>
            <a:prstGeom prst="rect">
              <a:avLst/>
            </a:prstGeom>
            <a:noFill/>
            <a:ln>
              <a:noFill/>
            </a:ln>
          </p:spPr>
        </p:pic>
        <p:sp>
          <p:nvSpPr>
            <p:cNvPr id="423" name="Google Shape;423;p54"/>
            <p:cNvSpPr/>
            <p:nvPr/>
          </p:nvSpPr>
          <p:spPr>
            <a:xfrm>
              <a:off x="8511150" y="875625"/>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4</a:t>
              </a:r>
              <a:endParaRPr b="1" sz="800">
                <a:solidFill>
                  <a:srgbClr val="FFFFFF"/>
                </a:solidFill>
                <a:latin typeface="Helvetica Neue"/>
                <a:ea typeface="Helvetica Neue"/>
                <a:cs typeface="Helvetica Neue"/>
                <a:sym typeface="Helvetica Neue"/>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aphicFrame>
        <p:nvGraphicFramePr>
          <p:cNvPr id="428" name="Google Shape;428;p55"/>
          <p:cNvGraphicFramePr/>
          <p:nvPr/>
        </p:nvGraphicFramePr>
        <p:xfrm>
          <a:off x="154125" y="76200"/>
          <a:ext cx="3000000" cy="3000000"/>
        </p:xfrm>
        <a:graphic>
          <a:graphicData uri="http://schemas.openxmlformats.org/drawingml/2006/table">
            <a:tbl>
              <a:tblPr>
                <a:noFill/>
                <a:tableStyleId>{2D732C0F-6B41-479D-A184-CA2267677FE1}</a:tableStyleId>
              </a:tblPr>
              <a:tblGrid>
                <a:gridCol w="2945825"/>
                <a:gridCol w="3822275"/>
                <a:gridCol w="2069375"/>
              </a:tblGrid>
              <a:tr h="653200">
                <a:tc gridSpan="2">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CUARTA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4414100">
                <a:tc gridSpan="3">
                  <a:txBody>
                    <a:bodyPr/>
                    <a:lstStyle/>
                    <a:p>
                      <a:pPr indent="0" lvl="0" marL="0" rtl="0" algn="l">
                        <a:spcBef>
                          <a:spcPts val="0"/>
                        </a:spcBef>
                        <a:spcAft>
                          <a:spcPts val="0"/>
                        </a:spcAft>
                        <a:buNone/>
                      </a:pPr>
                      <a:r>
                        <a:rPr b="1" lang="en-GB" sz="1700">
                          <a:solidFill>
                            <a:schemeClr val="dk1"/>
                          </a:solidFill>
                        </a:rPr>
                        <a:t>&gt;&gt;</a:t>
                      </a:r>
                      <a:r>
                        <a:rPr b="1" lang="en-GB" sz="1600">
                          <a:latin typeface="Helvetica Neue"/>
                          <a:ea typeface="Helvetica Neue"/>
                          <a:cs typeface="Helvetica Neue"/>
                          <a:sym typeface="Helvetica Neue"/>
                        </a:rPr>
                        <a:t>Estilo final de la web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600">
                          <a:solidFill>
                            <a:schemeClr val="dk1"/>
                          </a:solidFill>
                          <a:latin typeface="Helvetica Neue"/>
                          <a:ea typeface="Helvetica Neue"/>
                          <a:cs typeface="Helvetica Neue"/>
                          <a:sym typeface="Helvetica Neue"/>
                        </a:rPr>
                        <a:t>Formato</a:t>
                      </a:r>
                      <a:r>
                        <a:rPr b="1" lang="en-GB" sz="1600">
                          <a:solidFill>
                            <a:srgbClr val="434343"/>
                          </a:solidFill>
                          <a:latin typeface="Helvetica Neue"/>
                          <a:ea typeface="Helvetica Neue"/>
                          <a:cs typeface="Helvetica Neue"/>
                          <a:sym typeface="Helvetica Neue"/>
                        </a:rPr>
                        <a:t>:</a:t>
                      </a:r>
                      <a:r>
                        <a:rPr lang="en-GB" sz="1600">
                          <a:solidFill>
                            <a:srgbClr val="434343"/>
                          </a:solidFill>
                          <a:latin typeface="Helvetica Neue Light"/>
                          <a:ea typeface="Helvetica Neue Light"/>
                          <a:cs typeface="Helvetica Neue Light"/>
                          <a:sym typeface="Helvetica Neue Light"/>
                        </a:rPr>
                        <a:t> Archivo CSS, Archivos SASS o SCSS (en Github)</a:t>
                      </a:r>
                      <a:endParaRPr sz="16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600">
                          <a:latin typeface="Helvetica Neue"/>
                          <a:ea typeface="Helvetica Neue"/>
                          <a:cs typeface="Helvetica Neue"/>
                          <a:sym typeface="Helvetica Neue"/>
                        </a:rPr>
                        <a:t>Objetivos del desafío:</a:t>
                      </a:r>
                      <a:r>
                        <a:rPr lang="en-GB"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500">
                          <a:latin typeface="Helvetica Neue Light"/>
                          <a:ea typeface="Helvetica Neue Light"/>
                          <a:cs typeface="Helvetica Neue Light"/>
                          <a:sym typeface="Helvetica Neue Light"/>
                        </a:rPr>
                        <a:t>-Crear archivos de SCSS o SASS para darle estilo a la web.</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n-GB" sz="1500">
                          <a:latin typeface="Helvetica Neue Light"/>
                          <a:ea typeface="Helvetica Neue Light"/>
                          <a:cs typeface="Helvetica Neue Light"/>
                          <a:sym typeface="Helvetica Neue Light"/>
                        </a:rPr>
                        <a:t>-Trasladar los estilos creados en CSS a SCSS, haciendo uso correcto del nesting, los mixins, las variables y los operadores de lenguaje Sass. </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n-GB" sz="1500">
                          <a:latin typeface="Helvetica Neue Light"/>
                          <a:ea typeface="Helvetica Neue Light"/>
                          <a:cs typeface="Helvetica Neue Light"/>
                          <a:sym typeface="Helvetica Neue Light"/>
                        </a:rPr>
                        <a:t>-Formar un archivo de SCSS con una sintaxis correcta, dónde el código no tenga errores ya sea de CSS cómo de compilación.</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n-GB" sz="1500">
                          <a:latin typeface="Helvetica Neue Light"/>
                          <a:ea typeface="Helvetica Neue Light"/>
                          <a:cs typeface="Helvetica Neue Light"/>
                          <a:sym typeface="Helvetica Neue Light"/>
                        </a:rPr>
                        <a:t>-Utilizar SASS para personalizar el framework que estás usando.</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b="1" sz="1600">
                        <a:latin typeface="Helvetica Neue"/>
                        <a:ea typeface="Helvetica Neue"/>
                        <a:cs typeface="Helvetica Neue"/>
                        <a:sym typeface="Helvetica Neue"/>
                      </a:endParaRPr>
                    </a:p>
                    <a:p>
                      <a:pPr indent="0" lvl="0" marL="0" rtl="0" algn="just">
                        <a:lnSpc>
                          <a:spcPct val="115000"/>
                        </a:lnSpc>
                        <a:spcBef>
                          <a:spcPts val="0"/>
                        </a:spcBef>
                        <a:spcAft>
                          <a:spcPts val="0"/>
                        </a:spcAft>
                        <a:buNone/>
                      </a:pPr>
                      <a:r>
                        <a:rPr b="1" lang="en-GB" sz="1600">
                          <a:latin typeface="Helvetica Neue"/>
                          <a:ea typeface="Helvetica Neue"/>
                          <a:cs typeface="Helvetica Neue"/>
                          <a:sym typeface="Helvetica Neue"/>
                        </a:rPr>
                        <a:t>Incluir</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500">
                          <a:latin typeface="Helvetica Neue Light"/>
                          <a:ea typeface="Helvetica Neue Light"/>
                          <a:cs typeface="Helvetica Neue Light"/>
                          <a:sym typeface="Helvetica Neue Light"/>
                        </a:rPr>
                        <a:t>-</a:t>
                      </a:r>
                      <a:r>
                        <a:rPr b="1" lang="en-GB" sz="1500">
                          <a:latin typeface="Helvetica Neue"/>
                          <a:ea typeface="Helvetica Neue"/>
                          <a:cs typeface="Helvetica Neue"/>
                          <a:sym typeface="Helvetica Neue"/>
                        </a:rPr>
                        <a:t>Estilo avanzado</a:t>
                      </a:r>
                      <a:r>
                        <a:rPr lang="en-GB" sz="1500">
                          <a:latin typeface="Helvetica Neue Light"/>
                          <a:ea typeface="Helvetica Neue Light"/>
                          <a:cs typeface="Helvetica Neue Light"/>
                          <a:sym typeface="Helvetica Neue Light"/>
                        </a:rPr>
                        <a:t>: El estilo del sitio web está por completo desde el SCSS, estructurando las paletas y valores más importantes del estilo. </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429" name="Google Shape;429;p55"/>
          <p:cNvGrpSpPr/>
          <p:nvPr/>
        </p:nvGrpSpPr>
        <p:grpSpPr>
          <a:xfrm>
            <a:off x="7238163" y="76212"/>
            <a:ext cx="1454415" cy="629697"/>
            <a:chOff x="7120275" y="764100"/>
            <a:chExt cx="1634174" cy="707525"/>
          </a:xfrm>
        </p:grpSpPr>
        <p:pic>
          <p:nvPicPr>
            <p:cNvPr id="430" name="Google Shape;430;p55"/>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431" name="Google Shape;431;p55"/>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4</a:t>
              </a:r>
              <a:endParaRPr b="1" sz="800">
                <a:solidFill>
                  <a:srgbClr val="FFFFFF"/>
                </a:solidFill>
                <a:latin typeface="Helvetica Neue"/>
                <a:ea typeface="Helvetica Neue"/>
                <a:cs typeface="Helvetica Neue"/>
                <a:sym typeface="Helvetica Neue"/>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graphicFrame>
        <p:nvGraphicFramePr>
          <p:cNvPr id="436" name="Google Shape;436;p56"/>
          <p:cNvGraphicFramePr/>
          <p:nvPr/>
        </p:nvGraphicFramePr>
        <p:xfrm>
          <a:off x="154125" y="76200"/>
          <a:ext cx="3000000" cy="3000000"/>
        </p:xfrm>
        <a:graphic>
          <a:graphicData uri="http://schemas.openxmlformats.org/drawingml/2006/table">
            <a:tbl>
              <a:tblPr>
                <a:noFill/>
                <a:tableStyleId>{2D732C0F-6B41-479D-A184-CA2267677FE1}</a:tableStyleId>
              </a:tblPr>
              <a:tblGrid>
                <a:gridCol w="2945825"/>
                <a:gridCol w="3822275"/>
                <a:gridCol w="2069375"/>
              </a:tblGrid>
              <a:tr h="653200">
                <a:tc gridSpan="2">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CUARTA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4414100">
                <a:tc gridSpan="3">
                  <a:txBody>
                    <a:bodyPr/>
                    <a:lstStyle/>
                    <a:p>
                      <a:pPr indent="0" lvl="0" marL="0" rtl="0" algn="l">
                        <a:spcBef>
                          <a:spcPts val="0"/>
                        </a:spcBef>
                        <a:spcAft>
                          <a:spcPts val="0"/>
                        </a:spcAft>
                        <a:buNone/>
                      </a:pPr>
                      <a:r>
                        <a:rPr b="1" lang="en-GB" sz="1700">
                          <a:solidFill>
                            <a:schemeClr val="dk1"/>
                          </a:solidFill>
                        </a:rPr>
                        <a:t>&gt;&gt;</a:t>
                      </a:r>
                      <a:r>
                        <a:rPr b="1" lang="en-GB" sz="1600">
                          <a:latin typeface="Helvetica Neue"/>
                          <a:ea typeface="Helvetica Neue"/>
                          <a:cs typeface="Helvetica Neue"/>
                          <a:sym typeface="Helvetica Neue"/>
                        </a:rPr>
                        <a:t>Implementación de módulos de Node</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600">
                          <a:solidFill>
                            <a:schemeClr val="dk1"/>
                          </a:solidFill>
                          <a:latin typeface="Helvetica Neue"/>
                          <a:ea typeface="Helvetica Neue"/>
                          <a:cs typeface="Helvetica Neue"/>
                          <a:sym typeface="Helvetica Neue"/>
                        </a:rPr>
                        <a:t>Formato</a:t>
                      </a:r>
                      <a:r>
                        <a:rPr b="1" lang="en-GB" sz="1600">
                          <a:solidFill>
                            <a:srgbClr val="434343"/>
                          </a:solidFill>
                          <a:latin typeface="Helvetica Neue"/>
                          <a:ea typeface="Helvetica Neue"/>
                          <a:cs typeface="Helvetica Neue"/>
                          <a:sym typeface="Helvetica Neue"/>
                        </a:rPr>
                        <a:t>:</a:t>
                      </a:r>
                      <a:r>
                        <a:rPr lang="en-GB" sz="1600">
                          <a:solidFill>
                            <a:srgbClr val="434343"/>
                          </a:solidFill>
                          <a:latin typeface="Helvetica Neue Light"/>
                          <a:ea typeface="Helvetica Neue Light"/>
                          <a:cs typeface="Helvetica Neue Light"/>
                          <a:sym typeface="Helvetica Neue Light"/>
                        </a:rPr>
                        <a:t> Archivo package.json y package-lock.json (en carpeta comprimida)</a:t>
                      </a:r>
                      <a:endParaRPr sz="16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600">
                          <a:latin typeface="Helvetica Neue"/>
                          <a:ea typeface="Helvetica Neue"/>
                          <a:cs typeface="Helvetica Neue"/>
                          <a:sym typeface="Helvetica Neue"/>
                        </a:rPr>
                        <a:t>Objetivos del desafío:</a:t>
                      </a:r>
                      <a:r>
                        <a:rPr lang="en-GB"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500">
                          <a:latin typeface="Helvetica Neue Light"/>
                          <a:ea typeface="Helvetica Neue Light"/>
                          <a:cs typeface="Helvetica Neue Light"/>
                          <a:sym typeface="Helvetica Neue Light"/>
                        </a:rPr>
                        <a:t>-Inicializar npm en el proyecto y configurar el package con los datos pertinentes al mismo.</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500">
                          <a:latin typeface="Helvetica Neue Light"/>
                          <a:ea typeface="Helvetica Neue Light"/>
                          <a:cs typeface="Helvetica Neue Light"/>
                          <a:sym typeface="Helvetica Neue Light"/>
                        </a:rPr>
                        <a:t>-Instalar y agregar las dependencias nodemon y node-sass al proyecto, además de los scripts necesarios para la compilación de archivos de Sass.</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500">
                          <a:latin typeface="Helvetica Neue Light"/>
                          <a:ea typeface="Helvetica Neue Light"/>
                          <a:cs typeface="Helvetica Neue Light"/>
                          <a:sym typeface="Helvetica Neue Light"/>
                        </a:rPr>
                        <a:t>-En caso de utilizar otro módulo de npm, agregarlo como dependencia al proyecto.</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n-GB" sz="1600">
                          <a:latin typeface="Helvetica Neue"/>
                          <a:ea typeface="Helvetica Neue"/>
                          <a:cs typeface="Helvetica Neue"/>
                          <a:sym typeface="Helvetica Neue"/>
                        </a:rPr>
                        <a:t>Incluir</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500">
                          <a:latin typeface="Helvetica Neue Light"/>
                          <a:ea typeface="Helvetica Neue Light"/>
                          <a:cs typeface="Helvetica Neue Light"/>
                          <a:sym typeface="Helvetica Neue Light"/>
                        </a:rPr>
                        <a:t>-</a:t>
                      </a:r>
                      <a:r>
                        <a:rPr b="1" lang="en-GB" sz="1500">
                          <a:latin typeface="Helvetica Neue"/>
                          <a:ea typeface="Helvetica Neue"/>
                          <a:cs typeface="Helvetica Neue"/>
                          <a:sym typeface="Helvetica Neue"/>
                        </a:rPr>
                        <a:t>Metadatos del proyecto:</a:t>
                      </a:r>
                      <a:r>
                        <a:rPr lang="en-GB" sz="1500">
                          <a:latin typeface="Helvetica Neue Light"/>
                          <a:ea typeface="Helvetica Neue Light"/>
                          <a:cs typeface="Helvetica Neue Light"/>
                          <a:sym typeface="Helvetica Neue Light"/>
                        </a:rPr>
                        <a:t> Archivo package.json con información relevante del proyecto como el nombre y una mínima descripción.</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b="1" lang="en-GB" sz="1500">
                          <a:latin typeface="Helvetica Neue"/>
                          <a:ea typeface="Helvetica Neue"/>
                          <a:cs typeface="Helvetica Neue"/>
                          <a:sym typeface="Helvetica Neue"/>
                        </a:rPr>
                        <a:t>-Scripts de npm: </a:t>
                      </a:r>
                      <a:r>
                        <a:rPr lang="en-GB" sz="1500">
                          <a:latin typeface="Helvetica Neue Light"/>
                          <a:ea typeface="Helvetica Neue Light"/>
                          <a:cs typeface="Helvetica Neue Light"/>
                          <a:sym typeface="Helvetica Neue Light"/>
                        </a:rPr>
                        <a:t>Para poder generar los archivos de CSS que va a necesitar luego el sitio web.</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n-GB" sz="1500">
                          <a:latin typeface="Helvetica Neue"/>
                          <a:ea typeface="Helvetica Neue"/>
                          <a:cs typeface="Helvetica Neue"/>
                          <a:sym typeface="Helvetica Neue"/>
                        </a:rPr>
                        <a:t>-Dependencias del proyecto: </a:t>
                      </a:r>
                      <a:r>
                        <a:rPr lang="en-GB" sz="1500">
                          <a:latin typeface="Helvetica Neue Light"/>
                          <a:ea typeface="Helvetica Neue Light"/>
                          <a:cs typeface="Helvetica Neue Light"/>
                          <a:sym typeface="Helvetica Neue Light"/>
                        </a:rPr>
                        <a:t>Además de nodemon y node-sass, que deben estar detalladas en el package.json como dependencias, también debe estar cualquier librería o módulo que agregues, como puede ser el caso de un framework CSS.</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437" name="Google Shape;437;p56"/>
          <p:cNvGrpSpPr/>
          <p:nvPr/>
        </p:nvGrpSpPr>
        <p:grpSpPr>
          <a:xfrm>
            <a:off x="7238163" y="76212"/>
            <a:ext cx="1454415" cy="629697"/>
            <a:chOff x="7120275" y="764100"/>
            <a:chExt cx="1634174" cy="707525"/>
          </a:xfrm>
        </p:grpSpPr>
        <p:pic>
          <p:nvPicPr>
            <p:cNvPr id="438" name="Google Shape;438;p56"/>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439" name="Google Shape;439;p56"/>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4</a:t>
              </a:r>
              <a:endParaRPr b="1" sz="800">
                <a:solidFill>
                  <a:srgbClr val="FFFFFF"/>
                </a:solidFill>
                <a:latin typeface="Helvetica Neue"/>
                <a:ea typeface="Helvetica Neue"/>
                <a:cs typeface="Helvetica Neue"/>
                <a:sym typeface="Helvetica Neue"/>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graphicFrame>
        <p:nvGraphicFramePr>
          <p:cNvPr id="444" name="Google Shape;444;p57"/>
          <p:cNvGraphicFramePr/>
          <p:nvPr/>
        </p:nvGraphicFramePr>
        <p:xfrm>
          <a:off x="154125" y="76200"/>
          <a:ext cx="3000000" cy="3000000"/>
        </p:xfrm>
        <a:graphic>
          <a:graphicData uri="http://schemas.openxmlformats.org/drawingml/2006/table">
            <a:tbl>
              <a:tblPr>
                <a:noFill/>
                <a:tableStyleId>{2D732C0F-6B41-479D-A184-CA2267677FE1}</a:tableStyleId>
              </a:tblPr>
              <a:tblGrid>
                <a:gridCol w="2945825"/>
                <a:gridCol w="3822275"/>
                <a:gridCol w="2069375"/>
              </a:tblGrid>
              <a:tr h="653200">
                <a:tc gridSpan="2">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CUARTA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4414100">
                <a:tc gridSpan="3">
                  <a:txBody>
                    <a:bodyPr/>
                    <a:lstStyle/>
                    <a:p>
                      <a:pPr indent="0" lvl="0" marL="0" rtl="0" algn="l">
                        <a:spcBef>
                          <a:spcPts val="0"/>
                        </a:spcBef>
                        <a:spcAft>
                          <a:spcPts val="0"/>
                        </a:spcAft>
                        <a:buNone/>
                      </a:pPr>
                      <a:r>
                        <a:rPr b="1" lang="en-GB" sz="1700">
                          <a:solidFill>
                            <a:schemeClr val="dk1"/>
                          </a:solidFill>
                        </a:rPr>
                        <a:t>&gt;&gt;</a:t>
                      </a:r>
                      <a:r>
                        <a:rPr b="1" lang="en-GB" sz="1600">
                          <a:latin typeface="Helvetica Neue"/>
                          <a:ea typeface="Helvetica Neue"/>
                          <a:cs typeface="Helvetica Neue"/>
                          <a:sym typeface="Helvetica Neue"/>
                        </a:rPr>
                        <a:t>Repositorio en Github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600">
                          <a:solidFill>
                            <a:schemeClr val="dk1"/>
                          </a:solidFill>
                          <a:latin typeface="Helvetica Neue"/>
                          <a:ea typeface="Helvetica Neue"/>
                          <a:cs typeface="Helvetica Neue"/>
                          <a:sym typeface="Helvetica Neue"/>
                        </a:rPr>
                        <a:t>Formato</a:t>
                      </a:r>
                      <a:r>
                        <a:rPr b="1" lang="en-GB" sz="1600">
                          <a:solidFill>
                            <a:srgbClr val="434343"/>
                          </a:solidFill>
                          <a:latin typeface="Helvetica Neue"/>
                          <a:ea typeface="Helvetica Neue"/>
                          <a:cs typeface="Helvetica Neue"/>
                          <a:sym typeface="Helvetica Neue"/>
                        </a:rPr>
                        <a:t>:</a:t>
                      </a:r>
                      <a:r>
                        <a:rPr lang="en-GB" sz="1600">
                          <a:solidFill>
                            <a:srgbClr val="434343"/>
                          </a:solidFill>
                          <a:latin typeface="Helvetica Neue Light"/>
                          <a:ea typeface="Helvetica Neue Light"/>
                          <a:cs typeface="Helvetica Neue Light"/>
                          <a:sym typeface="Helvetica Neue Light"/>
                        </a:rPr>
                        <a:t> Link al repositorio en Github donde está hosteado el proyecto</a:t>
                      </a:r>
                      <a:endParaRPr sz="16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600">
                          <a:latin typeface="Helvetica Neue"/>
                          <a:ea typeface="Helvetica Neue"/>
                          <a:cs typeface="Helvetica Neue"/>
                          <a:sym typeface="Helvetica Neue"/>
                        </a:rPr>
                        <a:t>Objetivos del desafío:</a:t>
                      </a:r>
                      <a:r>
                        <a:rPr lang="en-GB"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500">
                          <a:latin typeface="Helvetica Neue Light"/>
                          <a:ea typeface="Helvetica Neue Light"/>
                          <a:cs typeface="Helvetica Neue Light"/>
                          <a:sym typeface="Helvetica Neue Light"/>
                        </a:rPr>
                        <a:t>-Utilizar git de forma correcta para versionar el proyecto.</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500">
                          <a:latin typeface="Helvetica Neue Light"/>
                          <a:ea typeface="Helvetica Neue Light"/>
                          <a:cs typeface="Helvetica Neue Light"/>
                          <a:sym typeface="Helvetica Neue Light"/>
                        </a:rPr>
                        <a:t>-Hacer uso de Github para brindar acceso al proyecto versionado.</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n-GB" sz="1600">
                          <a:latin typeface="Helvetica Neue"/>
                          <a:ea typeface="Helvetica Neue"/>
                          <a:cs typeface="Helvetica Neue"/>
                          <a:sym typeface="Helvetica Neue"/>
                        </a:rPr>
                        <a:t>Incluir</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500">
                          <a:latin typeface="Helvetica Neue Light"/>
                          <a:ea typeface="Helvetica Neue Light"/>
                          <a:cs typeface="Helvetica Neue Light"/>
                          <a:sym typeface="Helvetica Neue Light"/>
                        </a:rPr>
                        <a:t>-Enviar al repositorio todos los archivos necesarios para visualizar correctamente la web.</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n-GB" sz="1500">
                          <a:latin typeface="Helvetica Neue Light"/>
                          <a:ea typeface="Helvetica Neue Light"/>
                          <a:cs typeface="Helvetica Neue Light"/>
                          <a:sym typeface="Helvetica Neue Light"/>
                        </a:rPr>
                        <a:t>-Utilizar .gitignore para evitar enviar archivos irrelevantes para la presentación como node_modules.</a:t>
                      </a:r>
                      <a:endParaRPr sz="15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500">
                          <a:latin typeface="Helvetica Neue Light"/>
                          <a:ea typeface="Helvetica Neue Light"/>
                          <a:cs typeface="Helvetica Neue Light"/>
                          <a:sym typeface="Helvetica Neue Light"/>
                        </a:rPr>
                        <a:t>-En el repositorio se muestran los commit realizados para actualizar/versionar el código.</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445" name="Google Shape;445;p57"/>
          <p:cNvGrpSpPr/>
          <p:nvPr/>
        </p:nvGrpSpPr>
        <p:grpSpPr>
          <a:xfrm>
            <a:off x="7238163" y="76212"/>
            <a:ext cx="1454415" cy="629697"/>
            <a:chOff x="7120275" y="764100"/>
            <a:chExt cx="1634174" cy="707525"/>
          </a:xfrm>
        </p:grpSpPr>
        <p:pic>
          <p:nvPicPr>
            <p:cNvPr id="446" name="Google Shape;446;p57"/>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447" name="Google Shape;447;p57"/>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4</a:t>
              </a:r>
              <a:endParaRPr b="1" sz="800">
                <a:solidFill>
                  <a:srgbClr val="FFFFFF"/>
                </a:solidFill>
                <a:latin typeface="Helvetica Neue"/>
                <a:ea typeface="Helvetica Neue"/>
                <a:cs typeface="Helvetica Neue"/>
                <a:sym typeface="Helvetica Neue"/>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aphicFrame>
        <p:nvGraphicFramePr>
          <p:cNvPr id="452" name="Google Shape;452;p58"/>
          <p:cNvGraphicFramePr/>
          <p:nvPr/>
        </p:nvGraphicFramePr>
        <p:xfrm>
          <a:off x="313338" y="427963"/>
          <a:ext cx="3000000" cy="3000000"/>
        </p:xfrm>
        <a:graphic>
          <a:graphicData uri="http://schemas.openxmlformats.org/drawingml/2006/table">
            <a:tbl>
              <a:tblPr>
                <a:noFill/>
                <a:tableStyleId>{0A126488-6DBA-475A-B0F9-B530E45FB328}</a:tableStyleId>
              </a:tblPr>
              <a:tblGrid>
                <a:gridCol w="617750"/>
                <a:gridCol w="6223700"/>
                <a:gridCol w="1675875"/>
              </a:tblGrid>
              <a:tr h="550975">
                <a:tc>
                  <a:txBody>
                    <a:bodyPr/>
                    <a:lstStyle/>
                    <a:p>
                      <a:pPr indent="0" lvl="0" marL="0" rtl="0" algn="ctr">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Desafío 16  </a:t>
                      </a:r>
                      <a:endParaRPr sz="1200">
                        <a:solidFill>
                          <a:srgbClr val="434343"/>
                        </a:solidFill>
                        <a:latin typeface="Helvetica Neue Light"/>
                        <a:ea typeface="Helvetica Neue Light"/>
                        <a:cs typeface="Helvetica Neue Light"/>
                        <a:sym typeface="Helvetica Neue Light"/>
                      </a:endParaRPr>
                    </a:p>
                  </a:txBody>
                  <a:tcPr marT="63500" marB="63500" marR="63500" marL="63500">
                    <a:solidFill>
                      <a:srgbClr val="3CEFAB"/>
                    </a:solidFill>
                  </a:tcPr>
                </a:tc>
                <a:tc gridSpan="2">
                  <a:txBody>
                    <a:bodyPr/>
                    <a:lstStyle/>
                    <a:p>
                      <a:pPr indent="0" lvl="0" marL="0" rtl="0" algn="l">
                        <a:spcBef>
                          <a:spcPts val="0"/>
                        </a:spcBef>
                        <a:spcAft>
                          <a:spcPts val="0"/>
                        </a:spcAft>
                        <a:buNone/>
                      </a:pPr>
                      <a:r>
                        <a:rPr i="1" lang="en-GB" sz="1800">
                          <a:solidFill>
                            <a:srgbClr val="434343"/>
                          </a:solidFill>
                          <a:latin typeface="Anton"/>
                          <a:ea typeface="Anton"/>
                          <a:cs typeface="Anton"/>
                          <a:sym typeface="Anton"/>
                        </a:rPr>
                        <a:t>SUBIDA AL SERVIDOR</a:t>
                      </a:r>
                      <a:endParaRPr i="1" sz="1800">
                        <a:solidFill>
                          <a:srgbClr val="434343"/>
                        </a:solidFill>
                        <a:latin typeface="Anton"/>
                        <a:ea typeface="Anton"/>
                        <a:cs typeface="Anton"/>
                        <a:sym typeface="Anton"/>
                      </a:endParaRPr>
                    </a:p>
                  </a:txBody>
                  <a:tcPr marT="63500" marB="63500" marR="63500" marL="63500">
                    <a:solidFill>
                      <a:srgbClr val="3CEFAB"/>
                    </a:solidFill>
                  </a:tcPr>
                </a:tc>
                <a:tc hMerge="1"/>
              </a:tr>
              <a:tr h="550975">
                <a:tc>
                  <a:txBody>
                    <a:bodyPr/>
                    <a:lstStyle/>
                    <a:p>
                      <a:pPr indent="0" lvl="0" marL="0" rtl="0" algn="ctr">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Clase 16</a:t>
                      </a:r>
                      <a:endParaRPr sz="1200">
                        <a:solidFill>
                          <a:srgbClr val="434343"/>
                        </a:solidFill>
                        <a:latin typeface="Helvetica Neue Light"/>
                        <a:ea typeface="Helvetica Neue Light"/>
                        <a:cs typeface="Helvetica Neue Light"/>
                        <a:sym typeface="Helvetica Neue Light"/>
                      </a:endParaRPr>
                    </a:p>
                  </a:txBody>
                  <a:tcPr marT="63500" marB="63500" marR="63500" marL="63500"/>
                </a:tc>
                <a:tc>
                  <a:txBody>
                    <a:bodyPr/>
                    <a:lstStyle/>
                    <a:p>
                      <a:pPr indent="0" lvl="0" marL="0" rtl="0" algn="l">
                        <a:spcBef>
                          <a:spcPts val="0"/>
                        </a:spcBef>
                        <a:spcAft>
                          <a:spcPts val="0"/>
                        </a:spcAft>
                        <a:buNone/>
                      </a:pPr>
                      <a:r>
                        <a:rPr b="1" lang="en-GB" sz="1200">
                          <a:solidFill>
                            <a:srgbClr val="434343"/>
                          </a:solidFill>
                          <a:latin typeface="Helvetica Neue"/>
                          <a:ea typeface="Helvetica Neue"/>
                          <a:cs typeface="Helvetica Neue"/>
                          <a:sym typeface="Helvetica Neue"/>
                        </a:rPr>
                        <a:t>Formato:</a:t>
                      </a:r>
                      <a:r>
                        <a:rPr lang="en-GB" sz="1200">
                          <a:solidFill>
                            <a:srgbClr val="434343"/>
                          </a:solidFill>
                          <a:latin typeface="Helvetica Neue Light"/>
                          <a:ea typeface="Helvetica Neue Light"/>
                          <a:cs typeface="Helvetica Neue Light"/>
                          <a:sym typeface="Helvetica Neue Light"/>
                        </a:rPr>
                        <a:t> Link de tu sitio web.</a:t>
                      </a:r>
                      <a:endParaRPr b="1" sz="1200">
                        <a:solidFill>
                          <a:srgbClr val="434343"/>
                        </a:solidFill>
                        <a:latin typeface="Helvetica Neue"/>
                        <a:ea typeface="Helvetica Neue"/>
                        <a:cs typeface="Helvetica Neue"/>
                        <a:sym typeface="Helvetica Neue"/>
                      </a:endParaRPr>
                    </a:p>
                  </a:txBody>
                  <a:tcPr marT="63500" marB="63500" marR="63500" marL="63500"/>
                </a:tc>
                <a:tc>
                  <a:txBody>
                    <a:bodyPr/>
                    <a:lstStyle/>
                    <a:p>
                      <a:pPr indent="0" lvl="0" marL="0" rtl="0" algn="ctr">
                        <a:spcBef>
                          <a:spcPts val="0"/>
                        </a:spcBef>
                        <a:spcAft>
                          <a:spcPts val="0"/>
                        </a:spcAft>
                        <a:buNone/>
                      </a:pPr>
                      <a:r>
                        <a:rPr lang="en-GB" sz="1200">
                          <a:solidFill>
                            <a:srgbClr val="434343"/>
                          </a:solidFill>
                          <a:latin typeface="Helvetica Neue Light"/>
                          <a:ea typeface="Helvetica Neue Light"/>
                          <a:cs typeface="Helvetica Neue Light"/>
                          <a:sym typeface="Helvetica Neue Light"/>
                        </a:rPr>
                        <a:t>ENTREGABLE </a:t>
                      </a:r>
                      <a:endParaRPr sz="1200">
                        <a:solidFill>
                          <a:srgbClr val="434343"/>
                        </a:solidFill>
                        <a:latin typeface="Helvetica Neue Light"/>
                        <a:ea typeface="Helvetica Neue Light"/>
                        <a:cs typeface="Helvetica Neue Light"/>
                        <a:sym typeface="Helvetica Neue Light"/>
                      </a:endParaRPr>
                    </a:p>
                  </a:txBody>
                  <a:tcPr marT="63500" marB="63500" marR="63500" marL="63500">
                    <a:solidFill>
                      <a:srgbClr val="3CEFAB"/>
                    </a:solidFill>
                  </a:tcPr>
                </a:tc>
              </a:tr>
              <a:tr h="832350">
                <a:tc gridSpan="3">
                  <a:txBody>
                    <a:bodyPr/>
                    <a:lstStyle/>
                    <a:p>
                      <a:pPr indent="0" lvl="0" marL="0" rtl="0" algn="l">
                        <a:spcBef>
                          <a:spcPts val="0"/>
                        </a:spcBef>
                        <a:spcAft>
                          <a:spcPts val="0"/>
                        </a:spcAft>
                        <a:buNone/>
                      </a:pPr>
                      <a:r>
                        <a:t/>
                      </a:r>
                      <a:endParaRPr sz="13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300">
                          <a:solidFill>
                            <a:srgbClr val="434343"/>
                          </a:solidFill>
                          <a:latin typeface="Helvetica Neue"/>
                          <a:ea typeface="Helvetica Neue"/>
                          <a:cs typeface="Helvetica Neue"/>
                          <a:sym typeface="Helvetica Neue"/>
                        </a:rPr>
                        <a:t>Consigna</a:t>
                      </a:r>
                      <a:r>
                        <a:rPr lang="en-GB" sz="1300">
                          <a:solidFill>
                            <a:srgbClr val="434343"/>
                          </a:solidFill>
                          <a:latin typeface="Helvetica Neue Light"/>
                          <a:ea typeface="Helvetica Neue Light"/>
                          <a:cs typeface="Helvetica Neue Light"/>
                          <a:sym typeface="Helvetica Neue Light"/>
                        </a:rPr>
                        <a:t>:</a:t>
                      </a:r>
                      <a:endParaRPr sz="13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300">
                          <a:solidFill>
                            <a:srgbClr val="434343"/>
                          </a:solidFill>
                          <a:latin typeface="Helvetica Neue Light"/>
                          <a:ea typeface="Helvetica Neue Light"/>
                          <a:cs typeface="Helvetica Neue Light"/>
                          <a:sym typeface="Helvetica Neue Light"/>
                        </a:rPr>
                        <a:t>Subir tu Proyecto final a la web.</a:t>
                      </a:r>
                      <a:endParaRPr sz="1300">
                        <a:solidFill>
                          <a:srgbClr val="434343"/>
                        </a:solidFill>
                        <a:latin typeface="Helvetica Neue Light"/>
                        <a:ea typeface="Helvetica Neue Light"/>
                        <a:cs typeface="Helvetica Neue Light"/>
                        <a:sym typeface="Helvetica Neue Light"/>
                      </a:endParaRPr>
                    </a:p>
                  </a:txBody>
                  <a:tcPr marT="63500" marB="63500" marR="63500" marL="63500"/>
                </a:tc>
                <a:tc hMerge="1"/>
                <a:tc hMerge="1"/>
              </a:tr>
              <a:tr h="1366700">
                <a:tc gridSpan="3">
                  <a:txBody>
                    <a:bodyPr/>
                    <a:lstStyle/>
                    <a:p>
                      <a:pPr indent="0" lvl="0" marL="0" rtl="0" algn="l">
                        <a:spcBef>
                          <a:spcPts val="0"/>
                        </a:spcBef>
                        <a:spcAft>
                          <a:spcPts val="0"/>
                        </a:spcAft>
                        <a:buNone/>
                      </a:pPr>
                      <a:r>
                        <a:t/>
                      </a:r>
                      <a:endParaRPr sz="13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300">
                          <a:solidFill>
                            <a:srgbClr val="434343"/>
                          </a:solidFill>
                          <a:latin typeface="Helvetica Neue"/>
                          <a:ea typeface="Helvetica Neue"/>
                          <a:cs typeface="Helvetica Neue"/>
                          <a:sym typeface="Helvetica Neue"/>
                        </a:rPr>
                        <a:t>Aspectos a incluir en el entregable:</a:t>
                      </a:r>
                      <a:endParaRPr sz="13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300">
                          <a:solidFill>
                            <a:srgbClr val="434343"/>
                          </a:solidFill>
                          <a:latin typeface="Helvetica Neue Light"/>
                          <a:ea typeface="Helvetica Neue Light"/>
                          <a:cs typeface="Helvetica Neue Light"/>
                          <a:sym typeface="Helvetica Neue Light"/>
                        </a:rPr>
                        <a:t>Subir tu sitio completo a un hosting contratado o en uno gratuito como github o https://www.000webhost.com/  </a:t>
                      </a:r>
                      <a:endParaRPr sz="1300">
                        <a:solidFill>
                          <a:srgbClr val="43434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300">
                        <a:solidFill>
                          <a:srgbClr val="434343"/>
                        </a:solidFill>
                        <a:latin typeface="Helvetica Neue Light"/>
                        <a:ea typeface="Helvetica Neue Light"/>
                        <a:cs typeface="Helvetica Neue Light"/>
                        <a:sym typeface="Helvetica Neue Light"/>
                      </a:endParaRPr>
                    </a:p>
                  </a:txBody>
                  <a:tcPr marT="63500" marB="63500" marR="63500" marL="63500"/>
                </a:tc>
                <a:tc hMerge="1"/>
                <a:tc hMerge="1"/>
              </a:tr>
              <a:tr h="986575">
                <a:tc gridSpan="3">
                  <a:txBody>
                    <a:bodyPr/>
                    <a:lstStyle/>
                    <a:p>
                      <a:pPr indent="0" lvl="0" marL="0" rtl="0" algn="l">
                        <a:spcBef>
                          <a:spcPts val="0"/>
                        </a:spcBef>
                        <a:spcAft>
                          <a:spcPts val="0"/>
                        </a:spcAft>
                        <a:buNone/>
                      </a:pPr>
                      <a:r>
                        <a:t/>
                      </a:r>
                      <a:endParaRPr b="1" sz="13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b="1" lang="en-GB" sz="1300">
                          <a:solidFill>
                            <a:srgbClr val="434343"/>
                          </a:solidFill>
                          <a:latin typeface="Helvetica Neue"/>
                          <a:ea typeface="Helvetica Neue"/>
                          <a:cs typeface="Helvetica Neue"/>
                          <a:sym typeface="Helvetica Neue"/>
                        </a:rPr>
                        <a:t>Ejemplo:</a:t>
                      </a:r>
                      <a:endParaRPr b="1" sz="1300">
                        <a:solidFill>
                          <a:srgbClr val="434343"/>
                        </a:solidFill>
                        <a:latin typeface="Helvetica Neue"/>
                        <a:ea typeface="Helvetica Neue"/>
                        <a:cs typeface="Helvetica Neue"/>
                        <a:sym typeface="Helvetica Neue"/>
                      </a:endParaRPr>
                    </a:p>
                    <a:p>
                      <a:pPr indent="0" lvl="0" marL="0" rtl="0" algn="l">
                        <a:spcBef>
                          <a:spcPts val="0"/>
                        </a:spcBef>
                        <a:spcAft>
                          <a:spcPts val="0"/>
                        </a:spcAft>
                        <a:buNone/>
                      </a:pPr>
                      <a:r>
                        <a:rPr lang="en-GB" sz="13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Link al sitio</a:t>
                      </a:r>
                      <a:endParaRPr b="1" sz="1300">
                        <a:solidFill>
                          <a:srgbClr val="434343"/>
                        </a:solidFill>
                        <a:latin typeface="Helvetica Neue"/>
                        <a:ea typeface="Helvetica Neue"/>
                        <a:cs typeface="Helvetica Neue"/>
                        <a:sym typeface="Helvetica Neue"/>
                      </a:endParaRPr>
                    </a:p>
                  </a:txBody>
                  <a:tcPr marT="63500" marB="63500" marR="63500" marL="63500"/>
                </a:tc>
                <a:tc hMerge="1"/>
                <a:tc hMerge="1"/>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9"/>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9"/>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 DE LA CLASE</a:t>
            </a:r>
            <a:endParaRPr i="1" sz="4000">
              <a:latin typeface="Anton"/>
              <a:ea typeface="Anton"/>
              <a:cs typeface="Anton"/>
              <a:sym typeface="Anton"/>
            </a:endParaRPr>
          </a:p>
        </p:txBody>
      </p:sp>
      <p:pic>
        <p:nvPicPr>
          <p:cNvPr id="459" name="Google Shape;459;p59"/>
          <p:cNvPicPr preferRelativeResize="0"/>
          <p:nvPr/>
        </p:nvPicPr>
        <p:blipFill>
          <a:blip r:embed="rId3">
            <a:alphaModFix/>
          </a:blip>
          <a:stretch>
            <a:fillRect/>
          </a:stretch>
        </p:blipFill>
        <p:spPr>
          <a:xfrm>
            <a:off x="1484234" y="1279240"/>
            <a:ext cx="545131" cy="545131"/>
          </a:xfrm>
          <a:prstGeom prst="rect">
            <a:avLst/>
          </a:prstGeom>
          <a:noFill/>
          <a:ln>
            <a:noFill/>
          </a:ln>
        </p:spPr>
      </p:pic>
      <p:sp>
        <p:nvSpPr>
          <p:cNvPr id="460" name="Google Shape;460;p59"/>
          <p:cNvSpPr txBox="1"/>
          <p:nvPr/>
        </p:nvSpPr>
        <p:spPr>
          <a:xfrm>
            <a:off x="2917182" y="2632370"/>
            <a:ext cx="7439700" cy="16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2000">
                <a:latin typeface="Helvetica Neue"/>
                <a:ea typeface="Helvetica Neue"/>
                <a:cs typeface="Helvetica Neue"/>
                <a:sym typeface="Helvetica Neue"/>
              </a:rPr>
              <a:t>Cliente FTP, SFTP</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2000" u="sng">
                <a:solidFill>
                  <a:schemeClr val="accent5"/>
                </a:solidFill>
                <a:latin typeface="Helvetica Neue Light"/>
                <a:ea typeface="Helvetica Neue Light"/>
                <a:cs typeface="Helvetica Neue Light"/>
                <a:sym typeface="Helvetica Neue Light"/>
                <a:hlinkClick r:id="rId4">
                  <a:extLst>
                    <a:ext uri="{A12FA001-AC4F-418D-AE19-62706E023703}">
                      <ahyp:hlinkClr val="tx"/>
                    </a:ext>
                  </a:extLst>
                </a:hlinkClick>
              </a:rPr>
              <a:t>https://cyberduck.io</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2000" u="sng">
                <a:solidFill>
                  <a:schemeClr val="hlink"/>
                </a:solidFill>
                <a:latin typeface="Helvetica Neue Light"/>
                <a:ea typeface="Helvetica Neue Light"/>
                <a:cs typeface="Helvetica Neue Light"/>
                <a:sym typeface="Helvetica Neue Light"/>
                <a:hlinkClick r:id="rId5"/>
              </a:rPr>
              <a:t>https://winscp.net/</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b="1" lang="en-GB" sz="2000">
                <a:latin typeface="Helvetica Neue"/>
                <a:ea typeface="Helvetica Neue"/>
                <a:cs typeface="Helvetica Neue"/>
                <a:sym typeface="Helvetica Neue"/>
              </a:rPr>
              <a:t>Hosting para sitios web estáticos</a:t>
            </a:r>
            <a:endParaRPr b="1" sz="20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GB" sz="2000" u="sng">
                <a:solidFill>
                  <a:schemeClr val="hlink"/>
                </a:solidFill>
                <a:latin typeface="Helvetica Neue Light"/>
                <a:ea typeface="Helvetica Neue Light"/>
                <a:cs typeface="Helvetica Neue Light"/>
                <a:sym typeface="Helvetica Neue Light"/>
                <a:hlinkClick r:id="rId6"/>
              </a:rPr>
              <a:t>https://www.netlify.com</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2000" u="sng">
                <a:solidFill>
                  <a:schemeClr val="hlink"/>
                </a:solidFill>
                <a:latin typeface="Helvetica Neue Light"/>
                <a:ea typeface="Helvetica Neue Light"/>
                <a:cs typeface="Helvetica Neue Light"/>
                <a:sym typeface="Helvetica Neue Light"/>
                <a:hlinkClick r:id="rId7"/>
              </a:rPr>
              <a:t>https://vercel.com</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FFFFFF"/>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solidFill>
                <a:srgbClr val="FFFFFF"/>
              </a:solidFill>
              <a:latin typeface="Helvetica Neue Light"/>
              <a:ea typeface="Helvetica Neue Light"/>
              <a:cs typeface="Helvetica Neue Light"/>
              <a:sym typeface="Helvetica Neue Light"/>
            </a:endParaRPr>
          </a:p>
        </p:txBody>
      </p:sp>
      <p:sp>
        <p:nvSpPr>
          <p:cNvPr id="461" name="Google Shape;461;p59"/>
          <p:cNvSpPr/>
          <p:nvPr/>
        </p:nvSpPr>
        <p:spPr>
          <a:xfrm>
            <a:off x="2748125" y="2198675"/>
            <a:ext cx="113700" cy="113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9"/>
          <p:cNvSpPr/>
          <p:nvPr/>
        </p:nvSpPr>
        <p:spPr>
          <a:xfrm>
            <a:off x="2748125" y="3260600"/>
            <a:ext cx="113700" cy="113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59"/>
          <p:cNvPicPr preferRelativeResize="0"/>
          <p:nvPr/>
        </p:nvPicPr>
        <p:blipFill>
          <a:blip r:embed="rId8">
            <a:alphaModFix/>
          </a:blip>
          <a:stretch>
            <a:fillRect/>
          </a:stretch>
        </p:blipFill>
        <p:spPr>
          <a:xfrm>
            <a:off x="7567925" y="4659625"/>
            <a:ext cx="1186526" cy="330675"/>
          </a:xfrm>
          <a:prstGeom prst="rect">
            <a:avLst/>
          </a:prstGeom>
          <a:noFill/>
          <a:ln>
            <a:noFill/>
          </a:ln>
        </p:spPr>
      </p:pic>
      <p:pic>
        <p:nvPicPr>
          <p:cNvPr id="464" name="Google Shape;464;p59"/>
          <p:cNvPicPr preferRelativeResize="0"/>
          <p:nvPr/>
        </p:nvPicPr>
        <p:blipFill rotWithShape="1">
          <a:blip r:embed="rId9">
            <a:alphaModFix/>
          </a:blip>
          <a:srcRect b="0" l="0" r="0" t="0"/>
          <a:stretch/>
        </p:blipFill>
        <p:spPr>
          <a:xfrm>
            <a:off x="7344100" y="228250"/>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0"/>
          <p:cNvPicPr preferRelativeResize="0"/>
          <p:nvPr/>
        </p:nvPicPr>
        <p:blipFill>
          <a:blip r:embed="rId3">
            <a:alphaModFix/>
          </a:blip>
          <a:stretch>
            <a:fillRect/>
          </a:stretch>
        </p:blipFill>
        <p:spPr>
          <a:xfrm>
            <a:off x="-20" y="5"/>
            <a:ext cx="9144086" cy="5143500"/>
          </a:xfrm>
          <a:prstGeom prst="rect">
            <a:avLst/>
          </a:prstGeom>
          <a:noFill/>
          <a:ln>
            <a:noFill/>
          </a:ln>
        </p:spPr>
      </p:pic>
      <p:sp>
        <p:nvSpPr>
          <p:cNvPr id="470" name="Google Shape;470;p60"/>
          <p:cNvSpPr txBox="1"/>
          <p:nvPr/>
        </p:nvSpPr>
        <p:spPr>
          <a:xfrm>
            <a:off x="3169650" y="1869125"/>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471" name="Google Shape;471;p60"/>
          <p:cNvPicPr preferRelativeResize="0"/>
          <p:nvPr/>
        </p:nvPicPr>
        <p:blipFill>
          <a:blip r:embed="rId4">
            <a:alphaModFix/>
          </a:blip>
          <a:stretch>
            <a:fillRect/>
          </a:stretch>
        </p:blipFill>
        <p:spPr>
          <a:xfrm>
            <a:off x="6048100" y="2077688"/>
            <a:ext cx="712075" cy="712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61"/>
          <p:cNvPicPr preferRelativeResize="0"/>
          <p:nvPr/>
        </p:nvPicPr>
        <p:blipFill>
          <a:blip r:embed="rId3">
            <a:alphaModFix/>
          </a:blip>
          <a:stretch>
            <a:fillRect/>
          </a:stretch>
        </p:blipFill>
        <p:spPr>
          <a:xfrm>
            <a:off x="-2" y="-3"/>
            <a:ext cx="9144000" cy="5143505"/>
          </a:xfrm>
          <a:prstGeom prst="rect">
            <a:avLst/>
          </a:prstGeom>
          <a:noFill/>
          <a:ln>
            <a:noFill/>
          </a:ln>
        </p:spPr>
      </p:pic>
      <p:sp>
        <p:nvSpPr>
          <p:cNvPr id="477" name="Google Shape;477;p61"/>
          <p:cNvSpPr txBox="1"/>
          <p:nvPr/>
        </p:nvSpPr>
        <p:spPr>
          <a:xfrm>
            <a:off x="1956450" y="11768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478" name="Google Shape;478;p61"/>
          <p:cNvSpPr txBox="1"/>
          <p:nvPr/>
        </p:nvSpPr>
        <p:spPr>
          <a:xfrm>
            <a:off x="2180400" y="2165975"/>
            <a:ext cx="4783200" cy="204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rgbClr val="E0FF00"/>
                </a:solidFill>
                <a:latin typeface="Didact Gothic"/>
                <a:ea typeface="Didact Gothic"/>
                <a:cs typeface="Didact Gothic"/>
                <a:sym typeface="Didact Gothic"/>
              </a:rPr>
              <a:t>Resumen de lo visto en clase hoy: </a:t>
            </a:r>
            <a:endParaRPr sz="2200">
              <a:solidFill>
                <a:srgbClr val="E0FF00"/>
              </a:solidFill>
              <a:latin typeface="Didact Gothic"/>
              <a:ea typeface="Didact Gothic"/>
              <a:cs typeface="Didact Gothic"/>
              <a:sym typeface="Didact Gothic"/>
            </a:endParaRPr>
          </a:p>
          <a:p>
            <a:pPr indent="-342900" lvl="0" marL="914400" rtl="0" algn="l">
              <a:lnSpc>
                <a:spcPct val="115000"/>
              </a:lnSpc>
              <a:spcBef>
                <a:spcPts val="0"/>
              </a:spcBef>
              <a:spcAft>
                <a:spcPts val="0"/>
              </a:spcAft>
              <a:buClr>
                <a:srgbClr val="E0FF00"/>
              </a:buClr>
              <a:buSzPts val="1800"/>
              <a:buFont typeface="Didact Gothic"/>
              <a:buChar char="-"/>
            </a:pPr>
            <a:r>
              <a:rPr lang="en-GB" sz="1800">
                <a:solidFill>
                  <a:srgbClr val="E0FF00"/>
                </a:solidFill>
                <a:latin typeface="Didact Gothic"/>
                <a:ea typeface="Didact Gothic"/>
                <a:cs typeface="Didact Gothic"/>
                <a:sym typeface="Didact Gothic"/>
              </a:rPr>
              <a:t>Conocer y configurar un hosting y acceso servidor.</a:t>
            </a:r>
            <a:endParaRPr sz="1800">
              <a:solidFill>
                <a:srgbClr val="E0FF00"/>
              </a:solidFill>
              <a:latin typeface="Didact Gothic"/>
              <a:ea typeface="Didact Gothic"/>
              <a:cs typeface="Didact Gothic"/>
              <a:sym typeface="Didact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6" name="Google Shape;86;p17"/>
          <p:cNvSpPr txBox="1"/>
          <p:nvPr/>
        </p:nvSpPr>
        <p:spPr>
          <a:xfrm>
            <a:off x="833250" y="1239800"/>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Didact Gothic"/>
                <a:ea typeface="Didact Gothic"/>
                <a:cs typeface="Didact Gothic"/>
                <a:sym typeface="Didact Gothic"/>
              </a:rPr>
              <a:t>Dominio</a:t>
            </a:r>
            <a:r>
              <a:rPr b="1" lang="en-GB" sz="1800">
                <a:solidFill>
                  <a:srgbClr val="B7B7B7"/>
                </a:solidFill>
                <a:latin typeface="Didact Gothic"/>
                <a:ea typeface="Didact Gothic"/>
                <a:cs typeface="Didact Gothic"/>
                <a:sym typeface="Didact Gothic"/>
              </a:rPr>
              <a:t> </a:t>
            </a:r>
            <a:r>
              <a:rPr i="1" lang="en-GB" sz="1800">
                <a:solidFill>
                  <a:srgbClr val="B7B7B7"/>
                </a:solidFill>
                <a:latin typeface="Didact Gothic"/>
                <a:ea typeface="Didact Gothic"/>
                <a:cs typeface="Didact Gothic"/>
                <a:sym typeface="Didact Gothic"/>
              </a:rPr>
              <a:t>(terreno)</a:t>
            </a:r>
            <a:endParaRPr i="1" sz="1800">
              <a:solidFill>
                <a:srgbClr val="B7B7B7"/>
              </a:solidFill>
              <a:latin typeface="Didact Gothic"/>
              <a:ea typeface="Didact Gothic"/>
              <a:cs typeface="Didact Gothic"/>
              <a:sym typeface="Didact Gothic"/>
            </a:endParaRPr>
          </a:p>
        </p:txBody>
      </p:sp>
      <p:pic>
        <p:nvPicPr>
          <p:cNvPr id="87" name="Google Shape;87;p17"/>
          <p:cNvPicPr preferRelativeResize="0"/>
          <p:nvPr/>
        </p:nvPicPr>
        <p:blipFill>
          <a:blip r:embed="rId4">
            <a:alphaModFix/>
          </a:blip>
          <a:stretch>
            <a:fillRect/>
          </a:stretch>
        </p:blipFill>
        <p:spPr>
          <a:xfrm>
            <a:off x="954650" y="1757225"/>
            <a:ext cx="3242400" cy="2038195"/>
          </a:xfrm>
          <a:prstGeom prst="rect">
            <a:avLst/>
          </a:prstGeom>
          <a:noFill/>
          <a:ln>
            <a:noFill/>
          </a:ln>
        </p:spPr>
      </p:pic>
      <p:sp>
        <p:nvSpPr>
          <p:cNvPr id="88" name="Google Shape;88;p17"/>
          <p:cNvSpPr txBox="1"/>
          <p:nvPr/>
        </p:nvSpPr>
        <p:spPr>
          <a:xfrm>
            <a:off x="849504"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Didact Gothic"/>
                <a:ea typeface="Didact Gothic"/>
                <a:cs typeface="Didact Gothic"/>
                <a:sym typeface="Didact Gothic"/>
              </a:rPr>
              <a:t>Un dominio (mipagina.com.ar), le indica a internet que tenemos un “terreno” donde queremos nuestra página, pero aún no hay nada ahí, sólo una dirección.</a:t>
            </a:r>
            <a:endParaRPr>
              <a:latin typeface="Didact Gothic"/>
              <a:ea typeface="Didact Gothic"/>
              <a:cs typeface="Didact Gothic"/>
              <a:sym typeface="Didact Gothic"/>
            </a:endParaRPr>
          </a:p>
        </p:txBody>
      </p:sp>
      <p:pic>
        <p:nvPicPr>
          <p:cNvPr id="89" name="Google Shape;89;p17"/>
          <p:cNvPicPr preferRelativeResize="0"/>
          <p:nvPr/>
        </p:nvPicPr>
        <p:blipFill>
          <a:blip r:embed="rId5">
            <a:alphaModFix/>
          </a:blip>
          <a:stretch>
            <a:fillRect/>
          </a:stretch>
        </p:blipFill>
        <p:spPr>
          <a:xfrm>
            <a:off x="5365000" y="1748550"/>
            <a:ext cx="2986124" cy="2028226"/>
          </a:xfrm>
          <a:prstGeom prst="rect">
            <a:avLst/>
          </a:prstGeom>
          <a:noFill/>
          <a:ln>
            <a:noFill/>
          </a:ln>
        </p:spPr>
      </p:pic>
      <p:sp>
        <p:nvSpPr>
          <p:cNvPr id="90" name="Google Shape;90;p17"/>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DIFERENCIAS BÁSICAS</a:t>
            </a:r>
            <a:endParaRPr i="1" sz="3800">
              <a:solidFill>
                <a:schemeClr val="dk1"/>
              </a:solidFill>
              <a:latin typeface="Anton"/>
              <a:ea typeface="Anton"/>
              <a:cs typeface="Anton"/>
              <a:sym typeface="Anton"/>
            </a:endParaRPr>
          </a:p>
        </p:txBody>
      </p:sp>
      <p:sp>
        <p:nvSpPr>
          <p:cNvPr id="92" name="Google Shape;92;p17"/>
          <p:cNvSpPr txBox="1"/>
          <p:nvPr/>
        </p:nvSpPr>
        <p:spPr>
          <a:xfrm>
            <a:off x="5212588" y="1290925"/>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Didact Gothic"/>
                <a:ea typeface="Didact Gothic"/>
                <a:cs typeface="Didact Gothic"/>
                <a:sym typeface="Didact Gothic"/>
              </a:rPr>
              <a:t>Hosting</a:t>
            </a:r>
            <a:r>
              <a:rPr b="1" lang="en-GB" sz="1800">
                <a:solidFill>
                  <a:srgbClr val="B7B7B7"/>
                </a:solidFill>
                <a:latin typeface="Didact Gothic"/>
                <a:ea typeface="Didact Gothic"/>
                <a:cs typeface="Didact Gothic"/>
                <a:sym typeface="Didact Gothic"/>
              </a:rPr>
              <a:t> </a:t>
            </a:r>
            <a:r>
              <a:rPr i="1" lang="en-GB" sz="1800">
                <a:solidFill>
                  <a:srgbClr val="B7B7B7"/>
                </a:solidFill>
                <a:latin typeface="Didact Gothic"/>
                <a:ea typeface="Didact Gothic"/>
                <a:cs typeface="Didact Gothic"/>
                <a:sym typeface="Didact Gothic"/>
              </a:rPr>
              <a:t>(hogar)</a:t>
            </a:r>
            <a:endParaRPr i="1" sz="1800">
              <a:solidFill>
                <a:srgbClr val="B7B7B7"/>
              </a:solidFill>
              <a:latin typeface="Didact Gothic"/>
              <a:ea typeface="Didact Gothic"/>
              <a:cs typeface="Didact Gothic"/>
              <a:sym typeface="Didact Gothic"/>
            </a:endParaRPr>
          </a:p>
        </p:txBody>
      </p:sp>
      <p:sp>
        <p:nvSpPr>
          <p:cNvPr id="93" name="Google Shape;93;p17"/>
          <p:cNvSpPr txBox="1"/>
          <p:nvPr/>
        </p:nvSpPr>
        <p:spPr>
          <a:xfrm>
            <a:off x="5145640"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Didact Gothic"/>
                <a:ea typeface="Didact Gothic"/>
                <a:cs typeface="Didact Gothic"/>
                <a:sym typeface="Didact Gothic"/>
              </a:rPr>
              <a:t>D</a:t>
            </a:r>
            <a:r>
              <a:rPr lang="en-GB">
                <a:latin typeface="Didact Gothic"/>
                <a:ea typeface="Didact Gothic"/>
                <a:cs typeface="Didact Gothic"/>
                <a:sym typeface="Didact Gothic"/>
              </a:rPr>
              <a:t>ebemos contratar un hosting, para “construir” sobre el “terreno”, ahí será donde guardaremos nuestra página y la gente podrá pasar a visitar</a:t>
            </a:r>
            <a:endParaRPr>
              <a:latin typeface="Didact Gothic"/>
              <a:ea typeface="Didact Gothic"/>
              <a:cs typeface="Didact Gothic"/>
              <a:sym typeface="Didact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2"/>
          <p:cNvPicPr preferRelativeResize="0"/>
          <p:nvPr/>
        </p:nvPicPr>
        <p:blipFill>
          <a:blip r:embed="rId3">
            <a:alphaModFix/>
          </a:blip>
          <a:stretch>
            <a:fillRect/>
          </a:stretch>
        </p:blipFill>
        <p:spPr>
          <a:xfrm>
            <a:off x="-2" y="-3"/>
            <a:ext cx="9144000" cy="5143505"/>
          </a:xfrm>
          <a:prstGeom prst="rect">
            <a:avLst/>
          </a:prstGeom>
          <a:noFill/>
          <a:ln>
            <a:noFill/>
          </a:ln>
        </p:spPr>
      </p:pic>
      <p:sp>
        <p:nvSpPr>
          <p:cNvPr id="484" name="Google Shape;484;p6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Próxima Clase</a:t>
            </a:r>
            <a:endParaRPr i="1" sz="4800">
              <a:solidFill>
                <a:srgbClr val="E0FF00"/>
              </a:solidFill>
              <a:latin typeface="Anton"/>
              <a:ea typeface="Anton"/>
              <a:cs typeface="Anton"/>
              <a:sym typeface="Anton"/>
            </a:endParaRPr>
          </a:p>
        </p:txBody>
      </p:sp>
      <p:sp>
        <p:nvSpPr>
          <p:cNvPr id="485" name="Google Shape;485;p62"/>
          <p:cNvSpPr txBox="1"/>
          <p:nvPr/>
        </p:nvSpPr>
        <p:spPr>
          <a:xfrm>
            <a:off x="2575475" y="2623175"/>
            <a:ext cx="3956400" cy="65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i="1" lang="en-GB" sz="2200">
                <a:solidFill>
                  <a:srgbClr val="E0FF00"/>
                </a:solidFill>
                <a:latin typeface="Didact Gothic"/>
                <a:ea typeface="Didact Gothic"/>
                <a:cs typeface="Didact Gothic"/>
                <a:sym typeface="Didact Gothic"/>
              </a:rPr>
              <a:t>Conociendo a nuestro cliente</a:t>
            </a:r>
            <a:endParaRPr b="1" i="1" sz="2200">
              <a:solidFill>
                <a:srgbClr val="E0FF00"/>
              </a:solidFill>
              <a:latin typeface="Didact Gothic"/>
              <a:ea typeface="Didact Gothic"/>
              <a:cs typeface="Didact Gothic"/>
              <a:sym typeface="Didact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63"/>
          <p:cNvPicPr preferRelativeResize="0"/>
          <p:nvPr/>
        </p:nvPicPr>
        <p:blipFill>
          <a:blip r:embed="rId3">
            <a:alphaModFix/>
          </a:blip>
          <a:stretch>
            <a:fillRect/>
          </a:stretch>
        </p:blipFill>
        <p:spPr>
          <a:xfrm>
            <a:off x="6" y="2"/>
            <a:ext cx="9143990" cy="5143500"/>
          </a:xfrm>
          <a:prstGeom prst="rect">
            <a:avLst/>
          </a:prstGeom>
          <a:noFill/>
          <a:ln>
            <a:noFill/>
          </a:ln>
        </p:spPr>
      </p:pic>
      <p:sp>
        <p:nvSpPr>
          <p:cNvPr id="491" name="Google Shape;491;p63"/>
          <p:cNvSpPr txBox="1"/>
          <p:nvPr/>
        </p:nvSpPr>
        <p:spPr>
          <a:xfrm>
            <a:off x="2110051" y="21047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OPINÁ Y VALORÁ ESTA CLASE</a:t>
            </a:r>
            <a:endParaRPr i="1" sz="3600">
              <a:solidFill>
                <a:srgbClr val="E0FF00"/>
              </a:solidFill>
              <a:latin typeface="Anton"/>
              <a:ea typeface="Anton"/>
              <a:cs typeface="Anton"/>
              <a:sym typeface="Anton"/>
            </a:endParaRPr>
          </a:p>
        </p:txBody>
      </p:sp>
      <p:pic>
        <p:nvPicPr>
          <p:cNvPr descr="Dizzy on Apple iOS 12.2" id="492" name="Google Shape;492;p63"/>
          <p:cNvPicPr preferRelativeResize="0"/>
          <p:nvPr/>
        </p:nvPicPr>
        <p:blipFill>
          <a:blip r:embed="rId4">
            <a:alphaModFix/>
          </a:blip>
          <a:stretch>
            <a:fillRect/>
          </a:stretch>
        </p:blipFill>
        <p:spPr>
          <a:xfrm>
            <a:off x="4168425" y="1297550"/>
            <a:ext cx="807150" cy="80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0" y="0"/>
            <a:ext cx="9143976" cy="5143500"/>
          </a:xfrm>
          <a:prstGeom prst="rect">
            <a:avLst/>
          </a:prstGeom>
          <a:noFill/>
          <a:ln>
            <a:noFill/>
          </a:ln>
        </p:spPr>
      </p:pic>
      <p:sp>
        <p:nvSpPr>
          <p:cNvPr id="99" name="Google Shape;99;p18"/>
          <p:cNvSpPr txBox="1"/>
          <p:nvPr/>
        </p:nvSpPr>
        <p:spPr>
          <a:xfrm>
            <a:off x="1547838" y="1734450"/>
            <a:ext cx="60483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n-GB" sz="3600">
                <a:solidFill>
                  <a:schemeClr val="dk1"/>
                </a:solidFill>
                <a:highlight>
                  <a:srgbClr val="3DFFBC"/>
                </a:highlight>
                <a:latin typeface="Anton"/>
                <a:ea typeface="Anton"/>
                <a:cs typeface="Anton"/>
                <a:sym typeface="Anton"/>
              </a:rPr>
              <a:t>DOMINIO</a:t>
            </a:r>
            <a:endParaRPr i="1" sz="3600">
              <a:highlight>
                <a:srgbClr val="3DFFBC"/>
              </a:highlight>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6" name="Google Shape;106;p19"/>
          <p:cNvSpPr txBox="1"/>
          <p:nvPr/>
        </p:nvSpPr>
        <p:spPr>
          <a:xfrm>
            <a:off x="1160900" y="1367125"/>
            <a:ext cx="6977100" cy="306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400">
                <a:solidFill>
                  <a:schemeClr val="dk1"/>
                </a:solidFill>
                <a:latin typeface="Didact Gothic"/>
                <a:ea typeface="Didact Gothic"/>
                <a:cs typeface="Didact Gothic"/>
                <a:sym typeface="Didact Gothic"/>
              </a:rPr>
              <a:t>El dominio en Internet es la dirección (nombre) que ingresamos en el navegador para acceder al sitio web deseado.  Ej: </a:t>
            </a:r>
            <a:r>
              <a:rPr lang="en-GB" sz="2400" u="sng">
                <a:solidFill>
                  <a:srgbClr val="1155CC"/>
                </a:solidFill>
                <a:latin typeface="Didact Gothic"/>
                <a:ea typeface="Didact Gothic"/>
                <a:cs typeface="Didact Gothic"/>
                <a:sym typeface="Didact Gothic"/>
                <a:hlinkClick r:id="rId4">
                  <a:extLst>
                    <a:ext uri="{A12FA001-AC4F-418D-AE19-62706E023703}">
                      <ahyp:hlinkClr val="tx"/>
                    </a:ext>
                  </a:extLst>
                </a:hlinkClick>
              </a:rPr>
              <a:t>www.css-tricks.com</a:t>
            </a:r>
            <a:r>
              <a:rPr lang="en-GB" sz="2400">
                <a:solidFill>
                  <a:schemeClr val="dk1"/>
                </a:solidFill>
                <a:latin typeface="Didact Gothic"/>
                <a:ea typeface="Didact Gothic"/>
                <a:cs typeface="Didact Gothic"/>
                <a:sym typeface="Didact Gothic"/>
              </a:rPr>
              <a:t> </a:t>
            </a:r>
            <a:endParaRPr sz="2400">
              <a:solidFill>
                <a:schemeClr val="dk1"/>
              </a:solidFill>
              <a:latin typeface="Didact Gothic"/>
              <a:ea typeface="Didact Gothic"/>
              <a:cs typeface="Didact Gothic"/>
              <a:sym typeface="Didact Gothic"/>
            </a:endParaRPr>
          </a:p>
        </p:txBody>
      </p:sp>
      <p:sp>
        <p:nvSpPr>
          <p:cNvPr id="107" name="Google Shape;107;p19"/>
          <p:cNvSpPr txBox="1"/>
          <p:nvPr/>
        </p:nvSpPr>
        <p:spPr>
          <a:xfrm>
            <a:off x="1077401" y="17050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600"/>
              </a:spcAft>
              <a:buClr>
                <a:schemeClr val="dk1"/>
              </a:buClr>
              <a:buSzPts val="1100"/>
              <a:buFont typeface="Arial"/>
              <a:buNone/>
            </a:pPr>
            <a:r>
              <a:rPr lang="en-GB" sz="4000">
                <a:solidFill>
                  <a:schemeClr val="dk1"/>
                </a:solidFill>
                <a:latin typeface="Anton"/>
                <a:ea typeface="Anton"/>
                <a:cs typeface="Anton"/>
                <a:sym typeface="Anton"/>
              </a:rPr>
              <a:t>Introducción</a:t>
            </a:r>
            <a:endParaRPr i="1" sz="4000">
              <a:solidFill>
                <a:schemeClr val="dk1"/>
              </a:solidFill>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3" name="Google Shape;113;p20"/>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GB" sz="3800">
                <a:solidFill>
                  <a:schemeClr val="dk1"/>
                </a:solidFill>
                <a:latin typeface="Anton"/>
                <a:ea typeface="Anton"/>
                <a:cs typeface="Anton"/>
                <a:sym typeface="Anton"/>
              </a:rPr>
              <a:t>E</a:t>
            </a:r>
            <a:r>
              <a:rPr lang="en-GB" sz="3800">
                <a:solidFill>
                  <a:schemeClr val="dk1"/>
                </a:solidFill>
                <a:latin typeface="Anton"/>
                <a:ea typeface="Anton"/>
                <a:cs typeface="Anton"/>
                <a:sym typeface="Anton"/>
              </a:rPr>
              <a:t>squeleto de Dominio</a:t>
            </a:r>
            <a:endParaRPr sz="3800">
              <a:solidFill>
                <a:schemeClr val="dk1"/>
              </a:solidFill>
              <a:latin typeface="Anton"/>
              <a:ea typeface="Anton"/>
              <a:cs typeface="Anton"/>
              <a:sym typeface="Anton"/>
            </a:endParaRPr>
          </a:p>
        </p:txBody>
      </p:sp>
      <p:sp>
        <p:nvSpPr>
          <p:cNvPr id="115" name="Google Shape;115;p20"/>
          <p:cNvSpPr txBox="1"/>
          <p:nvPr/>
        </p:nvSpPr>
        <p:spPr>
          <a:xfrm>
            <a:off x="2618750" y="2213975"/>
            <a:ext cx="3706500" cy="697800"/>
          </a:xfrm>
          <a:prstGeom prst="rect">
            <a:avLst/>
          </a:prstGeom>
          <a:solidFill>
            <a:srgbClr val="3DFFB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585858"/>
                </a:solidFill>
                <a:latin typeface="Didact Gothic"/>
                <a:ea typeface="Didact Gothic"/>
                <a:cs typeface="Didact Gothic"/>
                <a:sym typeface="Didact Gothic"/>
              </a:rPr>
              <a:t>www.google.com.ar</a:t>
            </a:r>
            <a:endParaRPr b="1" sz="3000">
              <a:solidFill>
                <a:srgbClr val="585858"/>
              </a:solidFill>
              <a:latin typeface="Didact Gothic"/>
              <a:ea typeface="Didact Gothic"/>
              <a:cs typeface="Didact Gothic"/>
              <a:sym typeface="Didact Gothic"/>
            </a:endParaRPr>
          </a:p>
        </p:txBody>
      </p:sp>
      <p:cxnSp>
        <p:nvCxnSpPr>
          <p:cNvPr id="116" name="Google Shape;116;p20"/>
          <p:cNvCxnSpPr/>
          <p:nvPr/>
        </p:nvCxnSpPr>
        <p:spPr>
          <a:xfrm rot="10800000">
            <a:off x="2122750" y="1805375"/>
            <a:ext cx="858600" cy="598500"/>
          </a:xfrm>
          <a:prstGeom prst="straightConnector1">
            <a:avLst/>
          </a:prstGeom>
          <a:noFill/>
          <a:ln cap="flat" cmpd="sng" w="9525">
            <a:solidFill>
              <a:srgbClr val="1A1A1A"/>
            </a:solidFill>
            <a:prstDash val="solid"/>
            <a:round/>
            <a:headEnd len="med" w="med" type="none"/>
            <a:tailEnd len="med" w="med" type="triangle"/>
          </a:ln>
        </p:spPr>
      </p:cxnSp>
      <p:sp>
        <p:nvSpPr>
          <p:cNvPr id="117" name="Google Shape;117;p20"/>
          <p:cNvSpPr txBox="1"/>
          <p:nvPr/>
        </p:nvSpPr>
        <p:spPr>
          <a:xfrm>
            <a:off x="1071255" y="16057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Didact Gothic"/>
                <a:ea typeface="Didact Gothic"/>
                <a:cs typeface="Didact Gothic"/>
                <a:sym typeface="Didact Gothic"/>
              </a:rPr>
              <a:t>subdominio</a:t>
            </a:r>
            <a:endParaRPr>
              <a:latin typeface="Didact Gothic"/>
              <a:ea typeface="Didact Gothic"/>
              <a:cs typeface="Didact Gothic"/>
              <a:sym typeface="Didact Gothic"/>
            </a:endParaRPr>
          </a:p>
        </p:txBody>
      </p:sp>
      <p:sp>
        <p:nvSpPr>
          <p:cNvPr id="118" name="Google Shape;118;p20"/>
          <p:cNvSpPr txBox="1"/>
          <p:nvPr/>
        </p:nvSpPr>
        <p:spPr>
          <a:xfrm>
            <a:off x="3486633" y="15582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Didact Gothic"/>
                <a:ea typeface="Didact Gothic"/>
                <a:cs typeface="Didact Gothic"/>
                <a:sym typeface="Didact Gothic"/>
              </a:rPr>
              <a:t>dominio</a:t>
            </a:r>
            <a:endParaRPr>
              <a:latin typeface="Didact Gothic"/>
              <a:ea typeface="Didact Gothic"/>
              <a:cs typeface="Didact Gothic"/>
              <a:sym typeface="Didact Gothic"/>
            </a:endParaRPr>
          </a:p>
        </p:txBody>
      </p:sp>
      <p:cxnSp>
        <p:nvCxnSpPr>
          <p:cNvPr id="119" name="Google Shape;119;p20"/>
          <p:cNvCxnSpPr/>
          <p:nvPr/>
        </p:nvCxnSpPr>
        <p:spPr>
          <a:xfrm rot="10800000">
            <a:off x="3900475" y="1916375"/>
            <a:ext cx="235800" cy="487500"/>
          </a:xfrm>
          <a:prstGeom prst="straightConnector1">
            <a:avLst/>
          </a:prstGeom>
          <a:noFill/>
          <a:ln cap="flat" cmpd="sng" w="9525">
            <a:solidFill>
              <a:srgbClr val="1A1A1A"/>
            </a:solidFill>
            <a:prstDash val="solid"/>
            <a:round/>
            <a:headEnd len="med" w="med" type="none"/>
            <a:tailEnd len="med" w="med" type="triangle"/>
          </a:ln>
        </p:spPr>
      </p:cxnSp>
      <p:cxnSp>
        <p:nvCxnSpPr>
          <p:cNvPr id="120" name="Google Shape;120;p20"/>
          <p:cNvCxnSpPr/>
          <p:nvPr/>
        </p:nvCxnSpPr>
        <p:spPr>
          <a:xfrm flipH="1" rot="10800000">
            <a:off x="5301795" y="2009771"/>
            <a:ext cx="260100" cy="387900"/>
          </a:xfrm>
          <a:prstGeom prst="straightConnector1">
            <a:avLst/>
          </a:prstGeom>
          <a:noFill/>
          <a:ln cap="flat" cmpd="sng" w="9525">
            <a:solidFill>
              <a:srgbClr val="1A1A1A"/>
            </a:solidFill>
            <a:prstDash val="solid"/>
            <a:round/>
            <a:headEnd len="med" w="med" type="none"/>
            <a:tailEnd len="med" w="med" type="triangle"/>
          </a:ln>
        </p:spPr>
      </p:cxnSp>
      <p:sp>
        <p:nvSpPr>
          <p:cNvPr id="121" name="Google Shape;121;p20"/>
          <p:cNvSpPr txBox="1"/>
          <p:nvPr/>
        </p:nvSpPr>
        <p:spPr>
          <a:xfrm>
            <a:off x="4991638" y="1519525"/>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Didact Gothic"/>
                <a:ea typeface="Didact Gothic"/>
                <a:cs typeface="Didact Gothic"/>
                <a:sym typeface="Didact Gothic"/>
              </a:rPr>
              <a:t>nivel superior </a:t>
            </a:r>
            <a:br>
              <a:rPr lang="en-GB">
                <a:latin typeface="Didact Gothic"/>
                <a:ea typeface="Didact Gothic"/>
                <a:cs typeface="Didact Gothic"/>
                <a:sym typeface="Didact Gothic"/>
              </a:rPr>
            </a:br>
            <a:r>
              <a:rPr lang="en-GB">
                <a:latin typeface="Didact Gothic"/>
                <a:ea typeface="Didact Gothic"/>
                <a:cs typeface="Didact Gothic"/>
                <a:sym typeface="Didact Gothic"/>
              </a:rPr>
              <a:t>genérico</a:t>
            </a:r>
            <a:endParaRPr>
              <a:latin typeface="Didact Gothic"/>
              <a:ea typeface="Didact Gothic"/>
              <a:cs typeface="Didact Gothic"/>
              <a:sym typeface="Didact Gothic"/>
            </a:endParaRPr>
          </a:p>
        </p:txBody>
      </p:sp>
      <p:cxnSp>
        <p:nvCxnSpPr>
          <p:cNvPr id="122" name="Google Shape;122;p20"/>
          <p:cNvCxnSpPr/>
          <p:nvPr/>
        </p:nvCxnSpPr>
        <p:spPr>
          <a:xfrm flipH="1" rot="10800000">
            <a:off x="6139755" y="2027013"/>
            <a:ext cx="813300" cy="411600"/>
          </a:xfrm>
          <a:prstGeom prst="straightConnector1">
            <a:avLst/>
          </a:prstGeom>
          <a:noFill/>
          <a:ln cap="flat" cmpd="sng" w="9525">
            <a:solidFill>
              <a:srgbClr val="1A1A1A"/>
            </a:solidFill>
            <a:prstDash val="solid"/>
            <a:round/>
            <a:headEnd len="med" w="med" type="none"/>
            <a:tailEnd len="med" w="med" type="triangle"/>
          </a:ln>
        </p:spPr>
      </p:cxnSp>
      <p:sp>
        <p:nvSpPr>
          <p:cNvPr id="123" name="Google Shape;123;p20"/>
          <p:cNvSpPr txBox="1"/>
          <p:nvPr/>
        </p:nvSpPr>
        <p:spPr>
          <a:xfrm>
            <a:off x="6810836" y="1545584"/>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Didact Gothic"/>
                <a:ea typeface="Didact Gothic"/>
                <a:cs typeface="Didact Gothic"/>
                <a:sym typeface="Didact Gothic"/>
              </a:rPr>
              <a:t>nivel superior </a:t>
            </a:r>
            <a:br>
              <a:rPr lang="en-GB">
                <a:latin typeface="Didact Gothic"/>
                <a:ea typeface="Didact Gothic"/>
                <a:cs typeface="Didact Gothic"/>
                <a:sym typeface="Didact Gothic"/>
              </a:rPr>
            </a:br>
            <a:r>
              <a:rPr lang="en-GB">
                <a:latin typeface="Didact Gothic"/>
                <a:ea typeface="Didact Gothic"/>
                <a:cs typeface="Didact Gothic"/>
                <a:sym typeface="Didact Gothic"/>
              </a:rPr>
              <a:t>geográfico</a:t>
            </a:r>
            <a:endParaRPr>
              <a:latin typeface="Didact Gothic"/>
              <a:ea typeface="Didact Gothic"/>
              <a:cs typeface="Didact Gothic"/>
              <a:sym typeface="Didact Gothic"/>
            </a:endParaRPr>
          </a:p>
        </p:txBody>
      </p:sp>
      <p:sp>
        <p:nvSpPr>
          <p:cNvPr id="124" name="Google Shape;124;p20"/>
          <p:cNvSpPr txBox="1"/>
          <p:nvPr/>
        </p:nvSpPr>
        <p:spPr>
          <a:xfrm>
            <a:off x="466850" y="3351501"/>
            <a:ext cx="4437300" cy="123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333333"/>
              </a:buClr>
              <a:buSzPts val="1600"/>
              <a:buFont typeface="Lato"/>
              <a:buChar char="●"/>
            </a:pPr>
            <a:r>
              <a:rPr b="1" lang="en-GB" sz="1600">
                <a:solidFill>
                  <a:srgbClr val="333333"/>
                </a:solidFill>
                <a:latin typeface="Didact Gothic"/>
                <a:ea typeface="Didact Gothic"/>
                <a:cs typeface="Didact Gothic"/>
                <a:sym typeface="Didact Gothic"/>
              </a:rPr>
              <a:t>.com</a:t>
            </a:r>
            <a:r>
              <a:rPr lang="en-GB" sz="1600">
                <a:solidFill>
                  <a:srgbClr val="333333"/>
                </a:solidFill>
                <a:latin typeface="Didact Gothic"/>
                <a:ea typeface="Didact Gothic"/>
                <a:cs typeface="Didact Gothic"/>
                <a:sym typeface="Didact Gothic"/>
              </a:rPr>
              <a:t> = Sitio comercial</a:t>
            </a:r>
            <a:endParaRPr sz="1600">
              <a:solidFill>
                <a:srgbClr val="333333"/>
              </a:solidFill>
              <a:latin typeface="Didact Gothic"/>
              <a:ea typeface="Didact Gothic"/>
              <a:cs typeface="Didact Gothic"/>
              <a:sym typeface="Didact Gothic"/>
            </a:endParaRPr>
          </a:p>
          <a:p>
            <a:pPr indent="-330200" lvl="0" marL="457200" rtl="0" algn="l">
              <a:spcBef>
                <a:spcPts val="0"/>
              </a:spcBef>
              <a:spcAft>
                <a:spcPts val="0"/>
              </a:spcAft>
              <a:buClr>
                <a:srgbClr val="333333"/>
              </a:buClr>
              <a:buSzPts val="1600"/>
              <a:buFont typeface="Lato"/>
              <a:buChar char="●"/>
            </a:pPr>
            <a:r>
              <a:rPr b="1" lang="en-GB" sz="1600">
                <a:solidFill>
                  <a:srgbClr val="333333"/>
                </a:solidFill>
                <a:latin typeface="Didact Gothic"/>
                <a:ea typeface="Didact Gothic"/>
                <a:cs typeface="Didact Gothic"/>
                <a:sym typeface="Didact Gothic"/>
              </a:rPr>
              <a:t>.net</a:t>
            </a:r>
            <a:r>
              <a:rPr lang="en-GB" sz="1600">
                <a:solidFill>
                  <a:srgbClr val="333333"/>
                </a:solidFill>
                <a:latin typeface="Didact Gothic"/>
                <a:ea typeface="Didact Gothic"/>
                <a:cs typeface="Didact Gothic"/>
                <a:sym typeface="Didact Gothic"/>
              </a:rPr>
              <a:t> = Empresa de servicios de Internet</a:t>
            </a:r>
            <a:endParaRPr sz="1600">
              <a:solidFill>
                <a:srgbClr val="333333"/>
              </a:solidFill>
              <a:latin typeface="Didact Gothic"/>
              <a:ea typeface="Didact Gothic"/>
              <a:cs typeface="Didact Gothic"/>
              <a:sym typeface="Didact Gothic"/>
            </a:endParaRPr>
          </a:p>
          <a:p>
            <a:pPr indent="-330200" lvl="0" marL="457200" rtl="0" algn="l">
              <a:spcBef>
                <a:spcPts val="0"/>
              </a:spcBef>
              <a:spcAft>
                <a:spcPts val="0"/>
              </a:spcAft>
              <a:buClr>
                <a:srgbClr val="333333"/>
              </a:buClr>
              <a:buSzPts val="1600"/>
              <a:buFont typeface="Lato"/>
              <a:buChar char="●"/>
            </a:pPr>
            <a:r>
              <a:rPr b="1" lang="en-GB" sz="1600">
                <a:solidFill>
                  <a:srgbClr val="333333"/>
                </a:solidFill>
                <a:latin typeface="Didact Gothic"/>
                <a:ea typeface="Didact Gothic"/>
                <a:cs typeface="Didact Gothic"/>
                <a:sym typeface="Didact Gothic"/>
              </a:rPr>
              <a:t>.org</a:t>
            </a:r>
            <a:r>
              <a:rPr lang="en-GB" sz="1600">
                <a:solidFill>
                  <a:srgbClr val="333333"/>
                </a:solidFill>
                <a:latin typeface="Didact Gothic"/>
                <a:ea typeface="Didact Gothic"/>
                <a:cs typeface="Didact Gothic"/>
                <a:sym typeface="Didact Gothic"/>
              </a:rPr>
              <a:t> = Organización sin fines de lucro</a:t>
            </a:r>
            <a:endParaRPr sz="1600">
              <a:solidFill>
                <a:srgbClr val="333333"/>
              </a:solidFill>
              <a:latin typeface="Didact Gothic"/>
              <a:ea typeface="Didact Gothic"/>
              <a:cs typeface="Didact Gothic"/>
              <a:sym typeface="Didact Gothic"/>
            </a:endParaRPr>
          </a:p>
          <a:p>
            <a:pPr indent="-330200" lvl="0" marL="457200" rtl="0" algn="l">
              <a:spcBef>
                <a:spcPts val="0"/>
              </a:spcBef>
              <a:spcAft>
                <a:spcPts val="0"/>
              </a:spcAft>
              <a:buClr>
                <a:srgbClr val="333333"/>
              </a:buClr>
              <a:buSzPts val="1600"/>
              <a:buFont typeface="Lato"/>
              <a:buChar char="●"/>
            </a:pPr>
            <a:r>
              <a:rPr b="1" lang="en-GB" sz="1600">
                <a:solidFill>
                  <a:srgbClr val="333333"/>
                </a:solidFill>
                <a:latin typeface="Didact Gothic"/>
                <a:ea typeface="Didact Gothic"/>
                <a:cs typeface="Didact Gothic"/>
                <a:sym typeface="Didact Gothic"/>
              </a:rPr>
              <a:t>.info</a:t>
            </a:r>
            <a:r>
              <a:rPr lang="en-GB" sz="1600">
                <a:solidFill>
                  <a:srgbClr val="333333"/>
                </a:solidFill>
                <a:latin typeface="Didact Gothic"/>
                <a:ea typeface="Didact Gothic"/>
                <a:cs typeface="Didact Gothic"/>
                <a:sym typeface="Didact Gothic"/>
              </a:rPr>
              <a:t> = Sitio informativo</a:t>
            </a:r>
            <a:endParaRPr sz="1600">
              <a:solidFill>
                <a:srgbClr val="333333"/>
              </a:solidFill>
              <a:latin typeface="Didact Gothic"/>
              <a:ea typeface="Didact Gothic"/>
              <a:cs typeface="Didact Gothic"/>
              <a:sym typeface="Didact Gothic"/>
            </a:endParaRPr>
          </a:p>
          <a:p>
            <a:pPr indent="-330200" lvl="0" marL="457200" rtl="0" algn="l">
              <a:spcBef>
                <a:spcPts val="0"/>
              </a:spcBef>
              <a:spcAft>
                <a:spcPts val="0"/>
              </a:spcAft>
              <a:buClr>
                <a:srgbClr val="333333"/>
              </a:buClr>
              <a:buSzPts val="1600"/>
              <a:buFont typeface="Lato"/>
              <a:buChar char="●"/>
            </a:pPr>
            <a:r>
              <a:rPr lang="en-GB" sz="1600">
                <a:solidFill>
                  <a:srgbClr val="333333"/>
                </a:solidFill>
                <a:latin typeface="Didact Gothic"/>
                <a:ea typeface="Didact Gothic"/>
                <a:cs typeface="Didact Gothic"/>
                <a:sym typeface="Didact Gothic"/>
              </a:rPr>
              <a:t>.</a:t>
            </a:r>
            <a:r>
              <a:rPr b="1" lang="en-GB" sz="1600">
                <a:solidFill>
                  <a:srgbClr val="333333"/>
                </a:solidFill>
                <a:latin typeface="Didact Gothic"/>
                <a:ea typeface="Didact Gothic"/>
                <a:cs typeface="Didact Gothic"/>
                <a:sym typeface="Didact Gothic"/>
              </a:rPr>
              <a:t>biz</a:t>
            </a:r>
            <a:r>
              <a:rPr lang="en-GB" sz="1600">
                <a:solidFill>
                  <a:srgbClr val="333333"/>
                </a:solidFill>
                <a:latin typeface="Didact Gothic"/>
                <a:ea typeface="Didact Gothic"/>
                <a:cs typeface="Didact Gothic"/>
                <a:sym typeface="Didact Gothic"/>
              </a:rPr>
              <a:t> = Sitio de negocios</a:t>
            </a:r>
            <a:endParaRPr sz="1600">
              <a:latin typeface="Didact Gothic"/>
              <a:ea typeface="Didact Gothic"/>
              <a:cs typeface="Didact Gothic"/>
              <a:sym typeface="Didact Gothic"/>
            </a:endParaRPr>
          </a:p>
        </p:txBody>
      </p:sp>
      <p:sp>
        <p:nvSpPr>
          <p:cNvPr id="125" name="Google Shape;125;p20"/>
          <p:cNvSpPr txBox="1"/>
          <p:nvPr/>
        </p:nvSpPr>
        <p:spPr>
          <a:xfrm>
            <a:off x="4915438" y="3351501"/>
            <a:ext cx="3828900" cy="15321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00000"/>
              </a:lnSpc>
              <a:spcBef>
                <a:spcPts val="0"/>
              </a:spcBef>
              <a:spcAft>
                <a:spcPts val="0"/>
              </a:spcAft>
              <a:buClr>
                <a:srgbClr val="333333"/>
              </a:buClr>
              <a:buSzPts val="1600"/>
              <a:buFont typeface="Lato"/>
              <a:buChar char="●"/>
            </a:pPr>
            <a:r>
              <a:rPr b="1" lang="en-GB" sz="1600">
                <a:solidFill>
                  <a:srgbClr val="333333"/>
                </a:solidFill>
                <a:latin typeface="Didact Gothic"/>
                <a:ea typeface="Didact Gothic"/>
                <a:cs typeface="Didact Gothic"/>
                <a:sym typeface="Didact Gothic"/>
              </a:rPr>
              <a:t>.edu</a:t>
            </a:r>
            <a:r>
              <a:rPr lang="en-GB" sz="1600">
                <a:solidFill>
                  <a:srgbClr val="333333"/>
                </a:solidFill>
                <a:latin typeface="Didact Gothic"/>
                <a:ea typeface="Didact Gothic"/>
                <a:cs typeface="Didact Gothic"/>
                <a:sym typeface="Didact Gothic"/>
              </a:rPr>
              <a:t> = Sitios educativos</a:t>
            </a:r>
            <a:endParaRPr sz="1600">
              <a:solidFill>
                <a:srgbClr val="333333"/>
              </a:solidFill>
              <a:latin typeface="Didact Gothic"/>
              <a:ea typeface="Didact Gothic"/>
              <a:cs typeface="Didact Gothic"/>
              <a:sym typeface="Didact Gothic"/>
            </a:endParaRPr>
          </a:p>
          <a:p>
            <a:pPr indent="-330200" lvl="0" marL="457200" rtl="0" algn="just">
              <a:lnSpc>
                <a:spcPct val="100000"/>
              </a:lnSpc>
              <a:spcBef>
                <a:spcPts val="0"/>
              </a:spcBef>
              <a:spcAft>
                <a:spcPts val="0"/>
              </a:spcAft>
              <a:buClr>
                <a:srgbClr val="333333"/>
              </a:buClr>
              <a:buSzPts val="1600"/>
              <a:buFont typeface="Lato"/>
              <a:buChar char="●"/>
            </a:pPr>
            <a:r>
              <a:rPr b="1" lang="en-GB" sz="1600">
                <a:solidFill>
                  <a:srgbClr val="333333"/>
                </a:solidFill>
                <a:latin typeface="Didact Gothic"/>
                <a:ea typeface="Didact Gothic"/>
                <a:cs typeface="Didact Gothic"/>
                <a:sym typeface="Didact Gothic"/>
              </a:rPr>
              <a:t>.gob</a:t>
            </a:r>
            <a:r>
              <a:rPr lang="en-GB" sz="1600">
                <a:solidFill>
                  <a:srgbClr val="333333"/>
                </a:solidFill>
                <a:latin typeface="Didact Gothic"/>
                <a:ea typeface="Didact Gothic"/>
                <a:cs typeface="Didact Gothic"/>
                <a:sym typeface="Didact Gothic"/>
              </a:rPr>
              <a:t> = Gubernamentales</a:t>
            </a:r>
            <a:endParaRPr sz="1600">
              <a:solidFill>
                <a:srgbClr val="333333"/>
              </a:solidFill>
              <a:latin typeface="Didact Gothic"/>
              <a:ea typeface="Didact Gothic"/>
              <a:cs typeface="Didact Gothic"/>
              <a:sym typeface="Didact Gothic"/>
            </a:endParaRPr>
          </a:p>
          <a:p>
            <a:pPr indent="-330200" lvl="0" marL="457200" rtl="0" algn="just">
              <a:lnSpc>
                <a:spcPct val="100000"/>
              </a:lnSpc>
              <a:spcBef>
                <a:spcPts val="0"/>
              </a:spcBef>
              <a:spcAft>
                <a:spcPts val="0"/>
              </a:spcAft>
              <a:buClr>
                <a:srgbClr val="333333"/>
              </a:buClr>
              <a:buSzPts val="1600"/>
              <a:buFont typeface="Lato"/>
              <a:buChar char="●"/>
            </a:pPr>
            <a:r>
              <a:rPr b="1" lang="en-GB" sz="1600">
                <a:solidFill>
                  <a:srgbClr val="333333"/>
                </a:solidFill>
                <a:latin typeface="Didact Gothic"/>
                <a:ea typeface="Didact Gothic"/>
                <a:cs typeface="Didact Gothic"/>
                <a:sym typeface="Didact Gothic"/>
              </a:rPr>
              <a:t>.mil</a:t>
            </a:r>
            <a:r>
              <a:rPr lang="en-GB" sz="1600">
                <a:solidFill>
                  <a:srgbClr val="333333"/>
                </a:solidFill>
                <a:latin typeface="Didact Gothic"/>
                <a:ea typeface="Didact Gothic"/>
                <a:cs typeface="Didact Gothic"/>
                <a:sym typeface="Didact Gothic"/>
              </a:rPr>
              <a:t> = Militar</a:t>
            </a:r>
            <a:endParaRPr sz="1600">
              <a:solidFill>
                <a:srgbClr val="333333"/>
              </a:solidFill>
              <a:latin typeface="Didact Gothic"/>
              <a:ea typeface="Didact Gothic"/>
              <a:cs typeface="Didact Gothic"/>
              <a:sym typeface="Didact Gothic"/>
            </a:endParaRPr>
          </a:p>
          <a:p>
            <a:pPr indent="-330200" lvl="0" marL="457200" rtl="0" algn="just">
              <a:lnSpc>
                <a:spcPct val="100000"/>
              </a:lnSpc>
              <a:spcBef>
                <a:spcPts val="0"/>
              </a:spcBef>
              <a:spcAft>
                <a:spcPts val="0"/>
              </a:spcAft>
              <a:buClr>
                <a:srgbClr val="333333"/>
              </a:buClr>
              <a:buSzPts val="1600"/>
              <a:buFont typeface="Lato"/>
              <a:buChar char="●"/>
            </a:pPr>
            <a:r>
              <a:rPr b="1" lang="en-GB" sz="1600">
                <a:solidFill>
                  <a:srgbClr val="333333"/>
                </a:solidFill>
                <a:latin typeface="Didact Gothic"/>
                <a:ea typeface="Didact Gothic"/>
                <a:cs typeface="Didact Gothic"/>
                <a:sym typeface="Didact Gothic"/>
              </a:rPr>
              <a:t>.musica</a:t>
            </a:r>
            <a:r>
              <a:rPr lang="en-GB" sz="1600">
                <a:solidFill>
                  <a:srgbClr val="333333"/>
                </a:solidFill>
                <a:latin typeface="Didact Gothic"/>
                <a:ea typeface="Didact Gothic"/>
                <a:cs typeface="Didact Gothic"/>
                <a:sym typeface="Didact Gothic"/>
              </a:rPr>
              <a:t> = Musica</a:t>
            </a:r>
            <a:endParaRPr sz="1600">
              <a:solidFill>
                <a:srgbClr val="333333"/>
              </a:solidFill>
              <a:latin typeface="Didact Gothic"/>
              <a:ea typeface="Didact Gothic"/>
              <a:cs typeface="Didact Gothic"/>
              <a:sym typeface="Didact Gothic"/>
            </a:endParaRPr>
          </a:p>
          <a:p>
            <a:pPr indent="-330200" lvl="0" marL="457200" rtl="0" algn="just">
              <a:lnSpc>
                <a:spcPct val="100000"/>
              </a:lnSpc>
              <a:spcBef>
                <a:spcPts val="0"/>
              </a:spcBef>
              <a:spcAft>
                <a:spcPts val="0"/>
              </a:spcAft>
              <a:buClr>
                <a:srgbClr val="333333"/>
              </a:buClr>
              <a:buSzPts val="1600"/>
              <a:buFont typeface="Lato"/>
              <a:buChar char="●"/>
            </a:pPr>
            <a:r>
              <a:rPr b="1" lang="en-GB" sz="1600">
                <a:solidFill>
                  <a:srgbClr val="333333"/>
                </a:solidFill>
                <a:latin typeface="Didact Gothic"/>
                <a:ea typeface="Didact Gothic"/>
                <a:cs typeface="Didact Gothic"/>
                <a:sym typeface="Didact Gothic"/>
              </a:rPr>
              <a:t>.tur</a:t>
            </a:r>
            <a:r>
              <a:rPr lang="en-GB" sz="1600">
                <a:solidFill>
                  <a:srgbClr val="333333"/>
                </a:solidFill>
                <a:latin typeface="Didact Gothic"/>
                <a:ea typeface="Didact Gothic"/>
                <a:cs typeface="Didact Gothic"/>
                <a:sym typeface="Didact Gothic"/>
              </a:rPr>
              <a:t> = Turismo</a:t>
            </a:r>
            <a:endParaRPr sz="1600">
              <a:solidFill>
                <a:srgbClr val="333333"/>
              </a:solidFill>
              <a:latin typeface="Didact Gothic"/>
              <a:ea typeface="Didact Gothic"/>
              <a:cs typeface="Didact Gothic"/>
              <a:sym typeface="Didact Gothic"/>
            </a:endParaRPr>
          </a:p>
        </p:txBody>
      </p:sp>
      <p:sp>
        <p:nvSpPr>
          <p:cNvPr id="126" name="Google Shape;126;p20"/>
          <p:cNvSpPr txBox="1"/>
          <p:nvPr/>
        </p:nvSpPr>
        <p:spPr>
          <a:xfrm>
            <a:off x="2031392" y="3034223"/>
            <a:ext cx="13083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333333"/>
                </a:solidFill>
                <a:latin typeface="Didact Gothic"/>
                <a:ea typeface="Didact Gothic"/>
                <a:cs typeface="Didact Gothic"/>
                <a:sym typeface="Didact Gothic"/>
              </a:rPr>
              <a:t>Genéricos</a:t>
            </a:r>
            <a:endParaRPr b="1" sz="1800">
              <a:solidFill>
                <a:srgbClr val="333333"/>
              </a:solidFill>
              <a:latin typeface="Didact Gothic"/>
              <a:ea typeface="Didact Gothic"/>
              <a:cs typeface="Didact Gothic"/>
              <a:sym typeface="Didact Gothic"/>
            </a:endParaRPr>
          </a:p>
        </p:txBody>
      </p:sp>
      <p:sp>
        <p:nvSpPr>
          <p:cNvPr id="127" name="Google Shape;127;p20"/>
          <p:cNvSpPr txBox="1"/>
          <p:nvPr/>
        </p:nvSpPr>
        <p:spPr>
          <a:xfrm>
            <a:off x="6248774" y="3034223"/>
            <a:ext cx="15441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333333"/>
                </a:solidFill>
                <a:latin typeface="Didact Gothic"/>
                <a:ea typeface="Didact Gothic"/>
                <a:cs typeface="Didact Gothic"/>
                <a:sym typeface="Didact Gothic"/>
              </a:rPr>
              <a:t>Restringidos</a:t>
            </a:r>
            <a:endParaRPr b="1" sz="1800">
              <a:solidFill>
                <a:srgbClr val="333333"/>
              </a:solidFill>
              <a:latin typeface="Didact Gothic"/>
              <a:ea typeface="Didact Gothic"/>
              <a:cs typeface="Didact Gothic"/>
              <a:sym typeface="Didact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p:nvPr/>
        </p:nvSpPr>
        <p:spPr>
          <a:xfrm>
            <a:off x="726047" y="29641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4" name="Google Shape;134;p21"/>
          <p:cNvSpPr txBox="1"/>
          <p:nvPr/>
        </p:nvSpPr>
        <p:spPr>
          <a:xfrm>
            <a:off x="1028850" y="1303225"/>
            <a:ext cx="7086300" cy="345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Didact Gothic"/>
                <a:ea typeface="Didact Gothic"/>
                <a:cs typeface="Didact Gothic"/>
                <a:sym typeface="Didact Gothic"/>
              </a:rPr>
              <a:t>Para poder disponer del dominio </a:t>
            </a:r>
            <a:r>
              <a:rPr b="1" lang="en-GB" sz="1800">
                <a:solidFill>
                  <a:schemeClr val="dk1"/>
                </a:solidFill>
                <a:latin typeface="Didact Gothic"/>
                <a:ea typeface="Didact Gothic"/>
                <a:cs typeface="Didact Gothic"/>
                <a:sym typeface="Didact Gothic"/>
              </a:rPr>
              <a:t>debemos registrarlo </a:t>
            </a:r>
            <a:r>
              <a:rPr lang="en-GB" sz="1800">
                <a:solidFill>
                  <a:schemeClr val="dk1"/>
                </a:solidFill>
                <a:latin typeface="Didact Gothic"/>
                <a:ea typeface="Didact Gothic"/>
                <a:cs typeface="Didact Gothic"/>
                <a:sym typeface="Didact Gothic"/>
              </a:rPr>
              <a:t>bajo nuestro nombre o el nombre de la empresa. </a:t>
            </a:r>
            <a:endParaRPr sz="18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sz="1800">
                <a:solidFill>
                  <a:schemeClr val="dk1"/>
                </a:solidFill>
                <a:latin typeface="Didact Gothic"/>
                <a:ea typeface="Didact Gothic"/>
                <a:cs typeface="Didact Gothic"/>
                <a:sym typeface="Didact Gothic"/>
              </a:rPr>
              <a:t>Dependiendo el tipo de dominio que se quiera registrar serán diferentes los requerimientos y </a:t>
            </a:r>
            <a:r>
              <a:rPr b="1" lang="en-GB" sz="1800">
                <a:solidFill>
                  <a:schemeClr val="dk1"/>
                </a:solidFill>
                <a:latin typeface="Didact Gothic"/>
                <a:ea typeface="Didact Gothic"/>
                <a:cs typeface="Didact Gothic"/>
                <a:sym typeface="Didact Gothic"/>
              </a:rPr>
              <a:t>pasos a seguir</a:t>
            </a:r>
            <a:r>
              <a:rPr lang="en-GB" sz="1800">
                <a:solidFill>
                  <a:schemeClr val="dk1"/>
                </a:solidFill>
                <a:latin typeface="Didact Gothic"/>
                <a:ea typeface="Didact Gothic"/>
                <a:cs typeface="Didact Gothic"/>
                <a:sym typeface="Didact Gothic"/>
              </a:rPr>
              <a:t>.</a:t>
            </a:r>
            <a:endParaRPr sz="18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135" name="Google Shape;135;p21"/>
          <p:cNvSpPr txBox="1"/>
          <p:nvPr/>
        </p:nvSpPr>
        <p:spPr>
          <a:xfrm>
            <a:off x="1011076" y="53885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4000">
                <a:solidFill>
                  <a:schemeClr val="dk1"/>
                </a:solidFill>
                <a:latin typeface="Anton"/>
                <a:ea typeface="Anton"/>
                <a:cs typeface="Anton"/>
                <a:sym typeface="Anton"/>
              </a:rPr>
              <a:t>Registro de Dominios</a:t>
            </a:r>
            <a:endParaRPr i="1" sz="4000">
              <a:solidFill>
                <a:schemeClr val="dk1"/>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